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67" r:id="rId2"/>
    <p:sldId id="268" r:id="rId3"/>
    <p:sldId id="261" r:id="rId4"/>
    <p:sldId id="276" r:id="rId5"/>
    <p:sldId id="269" r:id="rId6"/>
    <p:sldId id="278" r:id="rId7"/>
    <p:sldId id="279" r:id="rId8"/>
    <p:sldId id="280" r:id="rId9"/>
    <p:sldId id="281" r:id="rId10"/>
    <p:sldId id="282" r:id="rId11"/>
    <p:sldId id="270" r:id="rId12"/>
    <p:sldId id="289" r:id="rId13"/>
    <p:sldId id="284" r:id="rId14"/>
    <p:sldId id="283" r:id="rId15"/>
    <p:sldId id="290" r:id="rId16"/>
    <p:sldId id="287" r:id="rId17"/>
    <p:sldId id="271" r:id="rId18"/>
    <p:sldId id="275" r:id="rId19"/>
    <p:sldId id="291" r:id="rId20"/>
    <p:sldId id="292" r:id="rId21"/>
    <p:sldId id="293" r:id="rId22"/>
    <p:sldId id="294" r:id="rId23"/>
    <p:sldId id="304" r:id="rId24"/>
    <p:sldId id="299" r:id="rId25"/>
    <p:sldId id="300" r:id="rId26"/>
    <p:sldId id="301" r:id="rId27"/>
    <p:sldId id="302" r:id="rId28"/>
    <p:sldId id="305" r:id="rId29"/>
    <p:sldId id="306" r:id="rId30"/>
    <p:sldId id="303" r:id="rId3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402F"/>
    <a:srgbClr val="2A9D8F"/>
    <a:srgbClr val="7B4CA0"/>
    <a:srgbClr val="123A4F"/>
    <a:srgbClr val="A3D7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88" autoAdjust="0"/>
  </p:normalViewPr>
  <p:slideViewPr>
    <p:cSldViewPr snapToGrid="0">
      <p:cViewPr varScale="1">
        <p:scale>
          <a:sx n="150" d="100"/>
          <a:sy n="150" d="100"/>
        </p:scale>
        <p:origin x="2946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95073A-6921-4C12-81E2-CB37EC5D1FF5}" type="doc">
      <dgm:prSet loTypeId="urn:microsoft.com/office/officeart/2005/8/layout/chevron1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CA"/>
        </a:p>
      </dgm:t>
    </dgm:pt>
    <dgm:pt modelId="{B4F1EBBE-4E8E-4407-9F60-08E4C9041632}">
      <dgm:prSet phldrT="[Text]" phldr="0" custT="1"/>
      <dgm:spPr/>
      <dgm:t>
        <a:bodyPr/>
        <a:lstStyle/>
        <a:p>
          <a:r>
            <a:rPr lang="en-CA" sz="900" b="1" dirty="0"/>
            <a:t>Step 1 </a:t>
          </a:r>
        </a:p>
        <a:p>
          <a:r>
            <a:rPr lang="en-CA" sz="900" dirty="0"/>
            <a:t>OCP Adoption</a:t>
          </a:r>
        </a:p>
        <a:p>
          <a:r>
            <a:rPr lang="en-CA" sz="900" dirty="0"/>
            <a:t>March 2026</a:t>
          </a:r>
        </a:p>
      </dgm:t>
    </dgm:pt>
    <dgm:pt modelId="{5223210F-53F2-469E-B529-8B6F89A557E4}" type="parTrans" cxnId="{AB630C74-FF7A-42A8-989E-83F15D34CB66}">
      <dgm:prSet/>
      <dgm:spPr/>
      <dgm:t>
        <a:bodyPr/>
        <a:lstStyle/>
        <a:p>
          <a:endParaRPr lang="en-CA"/>
        </a:p>
      </dgm:t>
    </dgm:pt>
    <dgm:pt modelId="{F30A3C3E-A239-4342-A681-C2E0572859A8}" type="sibTrans" cxnId="{AB630C74-FF7A-42A8-989E-83F15D34CB66}">
      <dgm:prSet/>
      <dgm:spPr/>
      <dgm:t>
        <a:bodyPr/>
        <a:lstStyle/>
        <a:p>
          <a:endParaRPr lang="en-CA"/>
        </a:p>
      </dgm:t>
    </dgm:pt>
    <dgm:pt modelId="{75C21E2E-EE1B-4754-9471-82E4D8D76590}">
      <dgm:prSet phldrT="[Text]" phldr="0" custT="1"/>
      <dgm:spPr/>
      <dgm:t>
        <a:bodyPr/>
        <a:lstStyle/>
        <a:p>
          <a:r>
            <a:rPr lang="en-CA" sz="900" b="1" dirty="0"/>
            <a:t>Step 2 </a:t>
          </a:r>
        </a:p>
        <a:p>
          <a:r>
            <a:rPr lang="en-CA" sz="900" dirty="0"/>
            <a:t>Project Initiation</a:t>
          </a:r>
        </a:p>
        <a:p>
          <a:r>
            <a:rPr lang="en-CA" sz="900" dirty="0"/>
            <a:t>April 2026</a:t>
          </a:r>
        </a:p>
      </dgm:t>
    </dgm:pt>
    <dgm:pt modelId="{F7B74805-993C-471B-A295-9CD88E205320}" type="parTrans" cxnId="{307D66EA-8243-48E8-9112-5BD1C4B0C5AE}">
      <dgm:prSet/>
      <dgm:spPr/>
      <dgm:t>
        <a:bodyPr/>
        <a:lstStyle/>
        <a:p>
          <a:endParaRPr lang="en-CA"/>
        </a:p>
      </dgm:t>
    </dgm:pt>
    <dgm:pt modelId="{184C9509-EE7C-40FD-AD7C-6ACCAB9F425B}" type="sibTrans" cxnId="{307D66EA-8243-48E8-9112-5BD1C4B0C5AE}">
      <dgm:prSet/>
      <dgm:spPr/>
      <dgm:t>
        <a:bodyPr/>
        <a:lstStyle/>
        <a:p>
          <a:endParaRPr lang="en-CA"/>
        </a:p>
      </dgm:t>
    </dgm:pt>
    <dgm:pt modelId="{30E8439A-E011-4DE4-9303-09FF78530B4D}">
      <dgm:prSet phldrT="[Text]" phldr="0" custT="1"/>
      <dgm:spPr/>
      <dgm:t>
        <a:bodyPr/>
        <a:lstStyle/>
        <a:p>
          <a:r>
            <a:rPr lang="en-CA" sz="900" b="1" dirty="0"/>
            <a:t>Step 3</a:t>
          </a:r>
        </a:p>
        <a:p>
          <a:r>
            <a:rPr lang="en-CA" sz="900" b="1" dirty="0"/>
            <a:t> </a:t>
          </a:r>
          <a:r>
            <a:rPr lang="en-CA" sz="900" dirty="0"/>
            <a:t>Technical Review</a:t>
          </a:r>
        </a:p>
        <a:p>
          <a:r>
            <a:rPr lang="en-CA" sz="900" dirty="0"/>
            <a:t>April – June 2026</a:t>
          </a:r>
        </a:p>
      </dgm:t>
    </dgm:pt>
    <dgm:pt modelId="{A8DF68E2-D2C2-4CAD-ACBC-48164BEFE0DA}" type="parTrans" cxnId="{41EA44A9-9B12-49A1-B070-B93F82B0C294}">
      <dgm:prSet/>
      <dgm:spPr/>
      <dgm:t>
        <a:bodyPr/>
        <a:lstStyle/>
        <a:p>
          <a:endParaRPr lang="en-CA"/>
        </a:p>
      </dgm:t>
    </dgm:pt>
    <dgm:pt modelId="{66D36417-3953-4A4B-B97B-7C40D068C180}" type="sibTrans" cxnId="{41EA44A9-9B12-49A1-B070-B93F82B0C294}">
      <dgm:prSet/>
      <dgm:spPr/>
      <dgm:t>
        <a:bodyPr/>
        <a:lstStyle/>
        <a:p>
          <a:endParaRPr lang="en-CA"/>
        </a:p>
      </dgm:t>
    </dgm:pt>
    <dgm:pt modelId="{4F9D33BE-CC89-40A6-8A2C-29EC0FD55460}">
      <dgm:prSet phldrT="[Text]" phldr="0" custT="1"/>
      <dgm:spPr>
        <a:ln w="28575">
          <a:solidFill>
            <a:srgbClr val="123A4F"/>
          </a:solidFill>
        </a:ln>
      </dgm:spPr>
      <dgm:t>
        <a:bodyPr/>
        <a:lstStyle/>
        <a:p>
          <a:r>
            <a:rPr lang="en-CA" sz="900" b="1" dirty="0"/>
            <a:t>Step 4 </a:t>
          </a:r>
        </a:p>
        <a:p>
          <a:r>
            <a:rPr lang="en-CA" sz="900" dirty="0"/>
            <a:t> Bylaw Preparation</a:t>
          </a:r>
        </a:p>
        <a:p>
          <a:r>
            <a:rPr lang="en-CA" sz="900" dirty="0"/>
            <a:t>June – August 2026</a:t>
          </a:r>
        </a:p>
      </dgm:t>
    </dgm:pt>
    <dgm:pt modelId="{3E2C58EF-410D-48B9-AD24-1BCA4EABD476}" type="parTrans" cxnId="{B03CFB28-F967-4145-815D-3C713705DA8F}">
      <dgm:prSet/>
      <dgm:spPr/>
      <dgm:t>
        <a:bodyPr/>
        <a:lstStyle/>
        <a:p>
          <a:endParaRPr lang="en-CA"/>
        </a:p>
      </dgm:t>
    </dgm:pt>
    <dgm:pt modelId="{F16EB94B-7501-4691-ACF6-8F84693109F8}" type="sibTrans" cxnId="{B03CFB28-F967-4145-815D-3C713705DA8F}">
      <dgm:prSet/>
      <dgm:spPr/>
      <dgm:t>
        <a:bodyPr/>
        <a:lstStyle/>
        <a:p>
          <a:endParaRPr lang="en-CA"/>
        </a:p>
      </dgm:t>
    </dgm:pt>
    <dgm:pt modelId="{6BAD8D13-FD06-4D30-9D6D-DC3229FF2632}">
      <dgm:prSet phldrT="[Text]" phldr="0" custT="1"/>
      <dgm:spPr/>
      <dgm:t>
        <a:bodyPr/>
        <a:lstStyle/>
        <a:p>
          <a:r>
            <a:rPr lang="en-CA" sz="900" b="1" dirty="0"/>
            <a:t>Step 5 </a:t>
          </a:r>
        </a:p>
        <a:p>
          <a:r>
            <a:rPr lang="en-CA" sz="900" dirty="0"/>
            <a:t>Final Zoning Bylaw</a:t>
          </a:r>
        </a:p>
        <a:p>
          <a:r>
            <a:rPr lang="en-CA" sz="900" dirty="0"/>
            <a:t>September 2026 </a:t>
          </a:r>
        </a:p>
      </dgm:t>
    </dgm:pt>
    <dgm:pt modelId="{10791216-2DE4-4738-B294-385D85C9B5E4}" type="parTrans" cxnId="{4D2CD3AF-3A24-4E6D-AB76-FD49A8E0673A}">
      <dgm:prSet/>
      <dgm:spPr/>
      <dgm:t>
        <a:bodyPr/>
        <a:lstStyle/>
        <a:p>
          <a:endParaRPr lang="en-CA"/>
        </a:p>
      </dgm:t>
    </dgm:pt>
    <dgm:pt modelId="{0F8BA4A6-509D-49CD-9465-C2C2273E31AC}" type="sibTrans" cxnId="{4D2CD3AF-3A24-4E6D-AB76-FD49A8E0673A}">
      <dgm:prSet/>
      <dgm:spPr/>
      <dgm:t>
        <a:bodyPr/>
        <a:lstStyle/>
        <a:p>
          <a:endParaRPr lang="en-CA"/>
        </a:p>
      </dgm:t>
    </dgm:pt>
    <dgm:pt modelId="{BC159E4A-4545-4F7E-ABEB-249B886144AC}" type="pres">
      <dgm:prSet presAssocID="{3195073A-6921-4C12-81E2-CB37EC5D1FF5}" presName="Name0" presStyleCnt="0">
        <dgm:presLayoutVars>
          <dgm:dir/>
          <dgm:animLvl val="lvl"/>
          <dgm:resizeHandles val="exact"/>
        </dgm:presLayoutVars>
      </dgm:prSet>
      <dgm:spPr/>
    </dgm:pt>
    <dgm:pt modelId="{E5BE316A-B4A0-42E1-8FE0-EEBD69DEBD39}" type="pres">
      <dgm:prSet presAssocID="{B4F1EBBE-4E8E-4407-9F60-08E4C9041632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5294E2CC-FB20-42C7-8986-45F73DBE99F3}" type="pres">
      <dgm:prSet presAssocID="{F30A3C3E-A239-4342-A681-C2E0572859A8}" presName="parTxOnlySpace" presStyleCnt="0"/>
      <dgm:spPr/>
    </dgm:pt>
    <dgm:pt modelId="{306E424A-2EEF-4ED8-B3A3-35AF05710999}" type="pres">
      <dgm:prSet presAssocID="{75C21E2E-EE1B-4754-9471-82E4D8D76590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E6F74CE8-1843-4BB2-9592-B0D8B2CAEF85}" type="pres">
      <dgm:prSet presAssocID="{184C9509-EE7C-40FD-AD7C-6ACCAB9F425B}" presName="parTxOnlySpace" presStyleCnt="0"/>
      <dgm:spPr/>
    </dgm:pt>
    <dgm:pt modelId="{A027F2EB-7D01-4203-A543-83C9197833F0}" type="pres">
      <dgm:prSet presAssocID="{30E8439A-E011-4DE4-9303-09FF78530B4D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250CA13F-E82E-485D-BB4F-3931198DE248}" type="pres">
      <dgm:prSet presAssocID="{66D36417-3953-4A4B-B97B-7C40D068C180}" presName="parTxOnlySpace" presStyleCnt="0"/>
      <dgm:spPr/>
    </dgm:pt>
    <dgm:pt modelId="{1FB136A4-1295-46DA-9344-18A3F166D3A9}" type="pres">
      <dgm:prSet presAssocID="{4F9D33BE-CC89-40A6-8A2C-29EC0FD55460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D8243AF0-79B9-496F-A79A-B2BBBC6E15CE}" type="pres">
      <dgm:prSet presAssocID="{F16EB94B-7501-4691-ACF6-8F84693109F8}" presName="parTxOnlySpace" presStyleCnt="0"/>
      <dgm:spPr/>
    </dgm:pt>
    <dgm:pt modelId="{E78C3FD4-1B90-4E07-827D-C734A66CF6DD}" type="pres">
      <dgm:prSet presAssocID="{6BAD8D13-FD06-4D30-9D6D-DC3229FF2632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39528B0F-34C5-482F-AA54-7C9D938A2ACD}" type="presOf" srcId="{3195073A-6921-4C12-81E2-CB37EC5D1FF5}" destId="{BC159E4A-4545-4F7E-ABEB-249B886144AC}" srcOrd="0" destOrd="0" presId="urn:microsoft.com/office/officeart/2005/8/layout/chevron1"/>
    <dgm:cxn modelId="{DB9B1626-E00A-4C42-B178-DDBAAD1ACFBE}" type="presOf" srcId="{4F9D33BE-CC89-40A6-8A2C-29EC0FD55460}" destId="{1FB136A4-1295-46DA-9344-18A3F166D3A9}" srcOrd="0" destOrd="0" presId="urn:microsoft.com/office/officeart/2005/8/layout/chevron1"/>
    <dgm:cxn modelId="{B03CFB28-F967-4145-815D-3C713705DA8F}" srcId="{3195073A-6921-4C12-81E2-CB37EC5D1FF5}" destId="{4F9D33BE-CC89-40A6-8A2C-29EC0FD55460}" srcOrd="3" destOrd="0" parTransId="{3E2C58EF-410D-48B9-AD24-1BCA4EABD476}" sibTransId="{F16EB94B-7501-4691-ACF6-8F84693109F8}"/>
    <dgm:cxn modelId="{AB630C74-FF7A-42A8-989E-83F15D34CB66}" srcId="{3195073A-6921-4C12-81E2-CB37EC5D1FF5}" destId="{B4F1EBBE-4E8E-4407-9F60-08E4C9041632}" srcOrd="0" destOrd="0" parTransId="{5223210F-53F2-469E-B529-8B6F89A557E4}" sibTransId="{F30A3C3E-A239-4342-A681-C2E0572859A8}"/>
    <dgm:cxn modelId="{049EB18F-3F51-40FF-B725-5ABD9D62825C}" type="presOf" srcId="{30E8439A-E011-4DE4-9303-09FF78530B4D}" destId="{A027F2EB-7D01-4203-A543-83C9197833F0}" srcOrd="0" destOrd="0" presId="urn:microsoft.com/office/officeart/2005/8/layout/chevron1"/>
    <dgm:cxn modelId="{41EA44A9-9B12-49A1-B070-B93F82B0C294}" srcId="{3195073A-6921-4C12-81E2-CB37EC5D1FF5}" destId="{30E8439A-E011-4DE4-9303-09FF78530B4D}" srcOrd="2" destOrd="0" parTransId="{A8DF68E2-D2C2-4CAD-ACBC-48164BEFE0DA}" sibTransId="{66D36417-3953-4A4B-B97B-7C40D068C180}"/>
    <dgm:cxn modelId="{4D2CD3AF-3A24-4E6D-AB76-FD49A8E0673A}" srcId="{3195073A-6921-4C12-81E2-CB37EC5D1FF5}" destId="{6BAD8D13-FD06-4D30-9D6D-DC3229FF2632}" srcOrd="4" destOrd="0" parTransId="{10791216-2DE4-4738-B294-385D85C9B5E4}" sibTransId="{0F8BA4A6-509D-49CD-9465-C2C2273E31AC}"/>
    <dgm:cxn modelId="{DBC1DDB4-F56B-4A55-A62D-BD0728AE2EB6}" type="presOf" srcId="{75C21E2E-EE1B-4754-9471-82E4D8D76590}" destId="{306E424A-2EEF-4ED8-B3A3-35AF05710999}" srcOrd="0" destOrd="0" presId="urn:microsoft.com/office/officeart/2005/8/layout/chevron1"/>
    <dgm:cxn modelId="{EB5DAFD6-D604-4F6C-9E71-470038D137D1}" type="presOf" srcId="{6BAD8D13-FD06-4D30-9D6D-DC3229FF2632}" destId="{E78C3FD4-1B90-4E07-827D-C734A66CF6DD}" srcOrd="0" destOrd="0" presId="urn:microsoft.com/office/officeart/2005/8/layout/chevron1"/>
    <dgm:cxn modelId="{307D66EA-8243-48E8-9112-5BD1C4B0C5AE}" srcId="{3195073A-6921-4C12-81E2-CB37EC5D1FF5}" destId="{75C21E2E-EE1B-4754-9471-82E4D8D76590}" srcOrd="1" destOrd="0" parTransId="{F7B74805-993C-471B-A295-9CD88E205320}" sibTransId="{184C9509-EE7C-40FD-AD7C-6ACCAB9F425B}"/>
    <dgm:cxn modelId="{3B711DFA-5566-4A16-99F3-B0122EE84CC7}" type="presOf" srcId="{B4F1EBBE-4E8E-4407-9F60-08E4C9041632}" destId="{E5BE316A-B4A0-42E1-8FE0-EEBD69DEBD39}" srcOrd="0" destOrd="0" presId="urn:microsoft.com/office/officeart/2005/8/layout/chevron1"/>
    <dgm:cxn modelId="{B1DE8A99-22B7-4233-9BCB-8ACFD40525E5}" type="presParOf" srcId="{BC159E4A-4545-4F7E-ABEB-249B886144AC}" destId="{E5BE316A-B4A0-42E1-8FE0-EEBD69DEBD39}" srcOrd="0" destOrd="0" presId="urn:microsoft.com/office/officeart/2005/8/layout/chevron1"/>
    <dgm:cxn modelId="{4C335C33-3DB2-4C5E-A3E9-E1BB3B50D832}" type="presParOf" srcId="{BC159E4A-4545-4F7E-ABEB-249B886144AC}" destId="{5294E2CC-FB20-42C7-8986-45F73DBE99F3}" srcOrd="1" destOrd="0" presId="urn:microsoft.com/office/officeart/2005/8/layout/chevron1"/>
    <dgm:cxn modelId="{5D9EEA9F-782A-4D51-BEF2-57B020055106}" type="presParOf" srcId="{BC159E4A-4545-4F7E-ABEB-249B886144AC}" destId="{306E424A-2EEF-4ED8-B3A3-35AF05710999}" srcOrd="2" destOrd="0" presId="urn:microsoft.com/office/officeart/2005/8/layout/chevron1"/>
    <dgm:cxn modelId="{3218214A-50B9-41F1-BD3A-6BF0E7218E4E}" type="presParOf" srcId="{BC159E4A-4545-4F7E-ABEB-249B886144AC}" destId="{E6F74CE8-1843-4BB2-9592-B0D8B2CAEF85}" srcOrd="3" destOrd="0" presId="urn:microsoft.com/office/officeart/2005/8/layout/chevron1"/>
    <dgm:cxn modelId="{D96EE6A0-F258-4C21-A4E5-7EF437827014}" type="presParOf" srcId="{BC159E4A-4545-4F7E-ABEB-249B886144AC}" destId="{A027F2EB-7D01-4203-A543-83C9197833F0}" srcOrd="4" destOrd="0" presId="urn:microsoft.com/office/officeart/2005/8/layout/chevron1"/>
    <dgm:cxn modelId="{8E346701-BC1D-4084-B01C-D37D8322B30E}" type="presParOf" srcId="{BC159E4A-4545-4F7E-ABEB-249B886144AC}" destId="{250CA13F-E82E-485D-BB4F-3931198DE248}" srcOrd="5" destOrd="0" presId="urn:microsoft.com/office/officeart/2005/8/layout/chevron1"/>
    <dgm:cxn modelId="{E49FF192-CB96-4AB1-BD37-27A04B80DB40}" type="presParOf" srcId="{BC159E4A-4545-4F7E-ABEB-249B886144AC}" destId="{1FB136A4-1295-46DA-9344-18A3F166D3A9}" srcOrd="6" destOrd="0" presId="urn:microsoft.com/office/officeart/2005/8/layout/chevron1"/>
    <dgm:cxn modelId="{24E5E363-41D1-4D9E-9870-315915EC0B48}" type="presParOf" srcId="{BC159E4A-4545-4F7E-ABEB-249B886144AC}" destId="{D8243AF0-79B9-496F-A79A-B2BBBC6E15CE}" srcOrd="7" destOrd="0" presId="urn:microsoft.com/office/officeart/2005/8/layout/chevron1"/>
    <dgm:cxn modelId="{1580B9A8-6D96-4ED0-B704-6AA57EA797F7}" type="presParOf" srcId="{BC159E4A-4545-4F7E-ABEB-249B886144AC}" destId="{E78C3FD4-1B90-4E07-827D-C734A66CF6DD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BE316A-B4A0-42E1-8FE0-EEBD69DEBD39}">
      <dsp:nvSpPr>
        <dsp:cNvPr id="0" name=""/>
        <dsp:cNvSpPr/>
      </dsp:nvSpPr>
      <dsp:spPr>
        <a:xfrm>
          <a:off x="1832" y="400178"/>
          <a:ext cx="1630991" cy="652396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b="1" kern="1200" dirty="0"/>
            <a:t>Step 1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OCP Adoption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March 2026</a:t>
          </a:r>
        </a:p>
      </dsp:txBody>
      <dsp:txXfrm>
        <a:off x="328030" y="400178"/>
        <a:ext cx="978595" cy="652396"/>
      </dsp:txXfrm>
    </dsp:sp>
    <dsp:sp modelId="{306E424A-2EEF-4ED8-B3A3-35AF05710999}">
      <dsp:nvSpPr>
        <dsp:cNvPr id="0" name=""/>
        <dsp:cNvSpPr/>
      </dsp:nvSpPr>
      <dsp:spPr>
        <a:xfrm>
          <a:off x="1469724" y="400178"/>
          <a:ext cx="1630991" cy="652396"/>
        </a:xfrm>
        <a:prstGeom prst="chevron">
          <a:avLst/>
        </a:prstGeom>
        <a:gradFill rotWithShape="0">
          <a:gsLst>
            <a:gs pos="0">
              <a:schemeClr val="accent5">
                <a:hueOff val="-1689636"/>
                <a:satOff val="-4355"/>
                <a:lumOff val="-294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1689636"/>
                <a:satOff val="-4355"/>
                <a:lumOff val="-294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1689636"/>
                <a:satOff val="-4355"/>
                <a:lumOff val="-294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b="1" kern="1200" dirty="0"/>
            <a:t>Step 2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Project Initiation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April 2026</a:t>
          </a:r>
        </a:p>
      </dsp:txBody>
      <dsp:txXfrm>
        <a:off x="1795922" y="400178"/>
        <a:ext cx="978595" cy="652396"/>
      </dsp:txXfrm>
    </dsp:sp>
    <dsp:sp modelId="{A027F2EB-7D01-4203-A543-83C9197833F0}">
      <dsp:nvSpPr>
        <dsp:cNvPr id="0" name=""/>
        <dsp:cNvSpPr/>
      </dsp:nvSpPr>
      <dsp:spPr>
        <a:xfrm>
          <a:off x="2937616" y="400178"/>
          <a:ext cx="1630991" cy="652396"/>
        </a:xfrm>
        <a:prstGeom prst="chevron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b="1" kern="1200" dirty="0"/>
            <a:t>Step 3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b="1" kern="1200" dirty="0"/>
            <a:t> </a:t>
          </a:r>
          <a:r>
            <a:rPr lang="en-CA" sz="900" kern="1200" dirty="0"/>
            <a:t>Technical Review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April – June 2026</a:t>
          </a:r>
        </a:p>
      </dsp:txBody>
      <dsp:txXfrm>
        <a:off x="3263814" y="400178"/>
        <a:ext cx="978595" cy="652396"/>
      </dsp:txXfrm>
    </dsp:sp>
    <dsp:sp modelId="{1FB136A4-1295-46DA-9344-18A3F166D3A9}">
      <dsp:nvSpPr>
        <dsp:cNvPr id="0" name=""/>
        <dsp:cNvSpPr/>
      </dsp:nvSpPr>
      <dsp:spPr>
        <a:xfrm>
          <a:off x="4405509" y="400178"/>
          <a:ext cx="1630991" cy="652396"/>
        </a:xfrm>
        <a:prstGeom prst="chevron">
          <a:avLst/>
        </a:prstGeom>
        <a:gradFill rotWithShape="0">
          <a:gsLst>
            <a:gs pos="0">
              <a:schemeClr val="accent5">
                <a:hueOff val="-5068907"/>
                <a:satOff val="-13064"/>
                <a:lumOff val="-882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5068907"/>
                <a:satOff val="-13064"/>
                <a:lumOff val="-882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5068907"/>
                <a:satOff val="-13064"/>
                <a:lumOff val="-882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28575">
          <a:solidFill>
            <a:srgbClr val="123A4F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b="1" kern="1200" dirty="0"/>
            <a:t>Step 4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 Bylaw Preparation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June – August 2026</a:t>
          </a:r>
        </a:p>
      </dsp:txBody>
      <dsp:txXfrm>
        <a:off x="4731707" y="400178"/>
        <a:ext cx="978595" cy="652396"/>
      </dsp:txXfrm>
    </dsp:sp>
    <dsp:sp modelId="{E78C3FD4-1B90-4E07-827D-C734A66CF6DD}">
      <dsp:nvSpPr>
        <dsp:cNvPr id="0" name=""/>
        <dsp:cNvSpPr/>
      </dsp:nvSpPr>
      <dsp:spPr>
        <a:xfrm>
          <a:off x="5873401" y="400178"/>
          <a:ext cx="1630991" cy="652396"/>
        </a:xfrm>
        <a:prstGeom prst="chevron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b="1" kern="1200" dirty="0"/>
            <a:t>Step 5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Final Zoning Bylaw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September 2026 </a:t>
          </a:r>
        </a:p>
      </dsp:txBody>
      <dsp:txXfrm>
        <a:off x="6199599" y="400178"/>
        <a:ext cx="978595" cy="652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6D833C7-92F2-46E8-BDCB-1A7DDE3C8B72}" type="datetimeFigureOut">
              <a:rPr lang="en-CA" smtClean="0"/>
              <a:t>7/21/2026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D38084D-B506-47E4-A04B-D146EF276674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51176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10AEC-98C1-92CF-4949-9960760B1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6464DE-BC41-7E2B-3E1B-EC44FBB180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00C8D1-F423-6EDA-B9CE-3D151A1C4F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BCD871-6A17-A0E7-E518-8DC78DC987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F7021451-1387-4CA6-816F-3879F97B5CBC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099463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6DF15-FD6E-A30E-01B4-1EFA318E8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EB8650-4441-CC75-ACF1-4CE1EFE6E8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CB0FEC-FDCF-2E71-7D5A-C32B92D3AA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CEC93B-CBA8-9D60-D90F-C6C78D784A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F7021451-1387-4CA6-816F-3879F97B5CBC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25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528506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5CA63-1573-7F68-178F-BE6B2EBC4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911360-8585-D7E2-9B26-06B7D1A846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58FCD7-C4E3-05A2-A2B0-19211E7D3F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2515A-00AA-0D28-9659-B03C2AD9FE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F7021451-1387-4CA6-816F-3879F97B5CBC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26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757806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EEA20-466F-E0CD-106F-7D80A71D3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9FE4A9-1374-785B-FB98-8D5DE6BDE9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9C70A0-9DDB-C3BE-CF9D-155628D234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DD9CBD-4BA9-A578-C5FF-B470B0C520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F7021451-1387-4CA6-816F-3879F97B5CBC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27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534387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DE552-5084-5042-2320-D55715E0E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5602A6-2F9E-7252-0489-6020C3B5E1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574E7B-DCA8-5C6C-C076-CD61D4BE2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60726A-6F81-C0C7-067E-00A4C542DC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F7021451-1387-4CA6-816F-3879F97B5CBC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30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21252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1CFBC-9C0F-4A48-B293-7B61D4A95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CE0C5D-67A6-B49B-8E5A-EAA9804DD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AB5C88-936E-A0D6-5018-6E8ECF7F78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696FB-FEF4-2C37-F44E-DDCF6EE7FD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F7021451-1387-4CA6-816F-3879F97B5CBC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2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84489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7A54E-10FE-43FC-F9E6-D6D5E8926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ECD2F1-4249-C0E2-9D0F-6F16E5A33F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E70920-7F9B-C060-4969-24CA5DA00E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458E3A-EFE9-C54C-C70A-9987A98E6D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F7021451-1387-4CA6-816F-3879F97B5CBC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5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0943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AEA7D-165C-D009-6E56-537F2F782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46E3CF-F43B-7F49-A6FB-9B150048DF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3CFD5F-FC1B-A0A8-D68C-B53FE54B2A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9334C4-F26B-1687-2E42-3C5C9C7DEB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F7021451-1387-4CA6-816F-3879F97B5CBC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11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3858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8084D-B506-47E4-A04B-D146EF276674}" type="slidenum">
              <a:rPr lang="en-CA" smtClean="0"/>
              <a:t>13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7156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C76CF-6EEA-189A-196B-9802DC173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CC1CCD-24C8-54BA-701C-0E16767822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B6466F-061D-0D2F-238F-77A92F3BAF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5D72AA-A0BC-C21A-48E9-F37D8BF2E2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F7021451-1387-4CA6-816F-3879F97B5CBC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17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53757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8084D-B506-47E4-A04B-D146EF276674}" type="slidenum">
              <a:rPr lang="en-CA" smtClean="0"/>
              <a:t>19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91736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8084D-B506-47E4-A04B-D146EF276674}" type="slidenum">
              <a:rPr lang="en-CA" smtClean="0"/>
              <a:t>22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546098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3EBE8-4622-53E7-583D-0B101D6C8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786F8F-83BF-7E88-8B2E-03962DCCBB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DA4C4F-2C0D-E4A4-B6B7-F2C9C03D7F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9001E7-2370-B064-1FE8-3FBB142220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F7021451-1387-4CA6-816F-3879F97B5CBC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24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30366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1322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MASTER">
    <p:bg>
      <p:bgPr>
        <a:solidFill>
          <a:srgbClr val="75BE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853440" y="877824"/>
            <a:ext cx="10485120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59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MASTER">
    <p:bg>
      <p:bgPr>
        <a:solidFill>
          <a:srgbClr val="75BE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2865120" y="902208"/>
            <a:ext cx="8473440" cy="85344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320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564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4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ebp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41C175-0C22-C745-64D8-0A39A2614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973B7399-DE54-1DC6-96F0-8E6E366AB8B2}"/>
              </a:ext>
            </a:extLst>
          </p:cNvPr>
          <p:cNvSpPr/>
          <p:nvPr/>
        </p:nvSpPr>
        <p:spPr>
          <a:xfrm>
            <a:off x="853440" y="512064"/>
            <a:ext cx="1048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67" b="1" kern="0" spc="400" dirty="0">
                <a:solidFill>
                  <a:srgbClr val="2C5B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POLICY DIRECTION DISCUSSION</a:t>
            </a:r>
            <a:endParaRPr lang="en-US" sz="16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F82C9C06-3F42-3EAD-9E38-6B5BE20B6666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853440" y="877824"/>
            <a:ext cx="104851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5067" b="1" dirty="0">
                <a:solidFill>
                  <a:srgbClr val="123A4F"/>
                </a:solidFill>
                <a:latin typeface="Segoe UI Semibold" pitchFamily="34" charset="0"/>
                <a:cs typeface="Segoe UI Semibold" pitchFamily="34" charset="-120"/>
              </a:rPr>
              <a:t>Clearwater Zoning Bylaw Update</a:t>
            </a:r>
            <a:endParaRPr lang="en-US" sz="5067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2EF3E469-3AA3-0034-47C0-32EE07259DE0}"/>
              </a:ext>
            </a:extLst>
          </p:cNvPr>
          <p:cNvSpPr/>
          <p:nvPr/>
        </p:nvSpPr>
        <p:spPr>
          <a:xfrm>
            <a:off x="808757" y="1792224"/>
            <a:ext cx="10485120" cy="4145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C5B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TRUE Consulting: July 21, 2026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F1EFEE-ED25-0600-ED7E-18BAD719D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73" y="2889505"/>
            <a:ext cx="12192000" cy="45226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94EC1B-A65C-628A-4934-584B2CA748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6700" y="3380160"/>
            <a:ext cx="2848832" cy="7744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08EAA75-B942-DE76-1E77-F9194D86F4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1267" y="2386123"/>
            <a:ext cx="2071957" cy="4112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D8562F0-D49D-9902-4EBD-1D359E4DD9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CE2F069-C670-1FB7-505B-7D55FFBDB0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1" y="60090"/>
            <a:ext cx="1827586" cy="90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826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350859-1758-7400-CD17-44B74C42E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ccent underline">
            <a:extLst>
              <a:ext uri="{FF2B5EF4-FFF2-40B4-BE49-F238E27FC236}">
                <a16:creationId xmlns:a16="http://schemas.microsoft.com/office/drawing/2014/main" id="{D9F997BB-2968-F805-D045-07096D865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1877568"/>
            <a:ext cx="1341120" cy="48768"/>
          </a:xfrm>
          <a:prstGeom prst="rect">
            <a:avLst/>
          </a:prstGeom>
          <a:solidFill>
            <a:srgbClr val="7B4CA0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32C7EF-D655-02F8-541D-83490363B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sp>
        <p:nvSpPr>
          <p:cNvPr id="7" name="Left column">
            <a:extLst>
              <a:ext uri="{FF2B5EF4-FFF2-40B4-BE49-F238E27FC236}">
                <a16:creationId xmlns:a16="http://schemas.microsoft.com/office/drawing/2014/main" id="{1C5A3EDF-38BE-FC92-B585-D42900C20454}"/>
              </a:ext>
            </a:extLst>
          </p:cNvPr>
          <p:cNvSpPr/>
          <p:nvPr/>
        </p:nvSpPr>
        <p:spPr>
          <a:xfrm>
            <a:off x="731520" y="2340864"/>
            <a:ext cx="10215880" cy="3901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2133" b="1" u="sng" dirty="0">
                <a:solidFill>
                  <a:srgbClr val="123A4F"/>
                </a:solidFill>
                <a:latin typeface="Segoe UI Semibold" pitchFamily="34" charset="0"/>
              </a:rPr>
              <a:t>CONDITIONS OF  USE</a:t>
            </a:r>
          </a:p>
          <a:p>
            <a:pPr defTabSz="1219170"/>
            <a:endParaRPr lang="en-US" sz="2400" dirty="0">
              <a:solidFill>
                <a:srgbClr val="42535C"/>
              </a:solidFill>
              <a:latin typeface="Segoe UI" pitchFamily="34" charset="0"/>
            </a:endParaRPr>
          </a:p>
          <a:p>
            <a:pPr defTabSz="1219170"/>
            <a:r>
              <a:rPr lang="en-US" sz="1400" dirty="0">
                <a:solidFill>
                  <a:srgbClr val="42535C"/>
                </a:solidFill>
                <a:latin typeface="Segoe UI" pitchFamily="34" charset="0"/>
              </a:rPr>
              <a:t>8.1.5.a	Amenity Areas:</a:t>
            </a:r>
          </a:p>
          <a:p>
            <a:pPr defTabSz="1219170"/>
            <a:endParaRPr lang="en-US" sz="1400" dirty="0">
              <a:solidFill>
                <a:srgbClr val="42535C"/>
              </a:solidFill>
              <a:latin typeface="Segoe UI" pitchFamily="34" charset="0"/>
            </a:endParaRPr>
          </a:p>
          <a:p>
            <a:pPr marL="1314450" lvl="2" indent="-400050" defTabSz="1219170">
              <a:buFont typeface="+mj-lt"/>
              <a:buAutoNum type="romanLcPeriod"/>
            </a:pPr>
            <a:r>
              <a:rPr lang="en-US" sz="1400" dirty="0">
                <a:solidFill>
                  <a:srgbClr val="42535C"/>
                </a:solidFill>
                <a:latin typeface="Segoe UI" pitchFamily="34" charset="0"/>
              </a:rPr>
              <a:t>A common amenity area of not less than 100 m</a:t>
            </a:r>
            <a:r>
              <a:rPr lang="en-US" sz="1400" baseline="30000" dirty="0">
                <a:solidFill>
                  <a:srgbClr val="42535C"/>
                </a:solidFill>
                <a:latin typeface="Segoe UI" pitchFamily="34" charset="0"/>
              </a:rPr>
              <a:t>2</a:t>
            </a:r>
            <a:r>
              <a:rPr lang="en-US" sz="1400" dirty="0">
                <a:solidFill>
                  <a:srgbClr val="42535C"/>
                </a:solidFill>
                <a:latin typeface="Segoe UI" pitchFamily="34" charset="0"/>
              </a:rPr>
              <a:t> (1,077 ft</a:t>
            </a:r>
            <a:r>
              <a:rPr lang="en-US" sz="1400" baseline="30000" dirty="0">
                <a:solidFill>
                  <a:srgbClr val="42535C"/>
                </a:solidFill>
                <a:latin typeface="Segoe UI" pitchFamily="34" charset="0"/>
              </a:rPr>
              <a:t>2</a:t>
            </a:r>
            <a:r>
              <a:rPr lang="en-US" sz="1400" dirty="0">
                <a:solidFill>
                  <a:srgbClr val="42535C"/>
                </a:solidFill>
                <a:latin typeface="Segoe UI" pitchFamily="34" charset="0"/>
              </a:rPr>
              <a:t>) and minimum dimension of not  less than 6 m (20ft) shall be provided for all buildings containing 10 or more dwelling units on a lot.  Such a common amenity area may include a swimming pool, sauna, exercise room, tennis courts, playground, courtyard, craft and games room, meeting room and similar recreational/social oriented facilities.</a:t>
            </a:r>
          </a:p>
          <a:p>
            <a:pPr marL="1314450" lvl="2" indent="-400050" defTabSz="1219170">
              <a:buFont typeface="+mj-lt"/>
              <a:buAutoNum type="romanLcPeriod"/>
            </a:pPr>
            <a:r>
              <a:rPr lang="en-US" sz="1400" dirty="0">
                <a:solidFill>
                  <a:srgbClr val="42535C"/>
                </a:solidFill>
                <a:latin typeface="Segoe UI" pitchFamily="34" charset="0"/>
              </a:rPr>
              <a:t>An outdoor amenity area of not less than 15 m</a:t>
            </a:r>
            <a:r>
              <a:rPr lang="en-US" sz="1400" baseline="30000" dirty="0">
                <a:solidFill>
                  <a:srgbClr val="42535C"/>
                </a:solidFill>
                <a:latin typeface="Segoe UI" pitchFamily="34" charset="0"/>
              </a:rPr>
              <a:t>2</a:t>
            </a:r>
            <a:r>
              <a:rPr lang="en-US" sz="1400" dirty="0">
                <a:solidFill>
                  <a:srgbClr val="42535C"/>
                </a:solidFill>
                <a:latin typeface="Segoe UI" pitchFamily="34" charset="0"/>
              </a:rPr>
              <a:t> (162 ft</a:t>
            </a:r>
            <a:r>
              <a:rPr lang="en-US" sz="1400" baseline="30000" dirty="0">
                <a:solidFill>
                  <a:srgbClr val="42535C"/>
                </a:solidFill>
                <a:latin typeface="Segoe UI" pitchFamily="34" charset="0"/>
              </a:rPr>
              <a:t>2</a:t>
            </a:r>
            <a:r>
              <a:rPr lang="en-US" sz="1400" dirty="0">
                <a:solidFill>
                  <a:srgbClr val="42535C"/>
                </a:solidFill>
                <a:latin typeface="Segoe UI" pitchFamily="34" charset="0"/>
              </a:rPr>
              <a:t>) and having minimum dimension of not less than 3 m (10ft) shall be provided for and contiguous to each townhouse.</a:t>
            </a:r>
          </a:p>
          <a:p>
            <a:pPr marL="1314450" lvl="2" indent="-400050" defTabSz="1219170">
              <a:buFont typeface="+mj-lt"/>
              <a:buAutoNum type="romanLcPeriod"/>
            </a:pPr>
            <a:r>
              <a:rPr lang="en-US" sz="1400" dirty="0">
                <a:solidFill>
                  <a:srgbClr val="42535C"/>
                </a:solidFill>
                <a:latin typeface="Segoe UI" pitchFamily="34" charset="0"/>
              </a:rPr>
              <a:t>An amenity area of not less than 5 m</a:t>
            </a:r>
            <a:r>
              <a:rPr lang="en-US" sz="1400" baseline="30000" dirty="0">
                <a:solidFill>
                  <a:srgbClr val="42535C"/>
                </a:solidFill>
                <a:latin typeface="Segoe UI" pitchFamily="34" charset="0"/>
              </a:rPr>
              <a:t>2</a:t>
            </a:r>
            <a:r>
              <a:rPr lang="en-US" sz="1400" dirty="0">
                <a:solidFill>
                  <a:srgbClr val="42535C"/>
                </a:solidFill>
                <a:latin typeface="Segoe UI" pitchFamily="34" charset="0"/>
              </a:rPr>
              <a:t> (54 ft</a:t>
            </a:r>
            <a:r>
              <a:rPr lang="en-US" sz="1400" baseline="30000" dirty="0">
                <a:solidFill>
                  <a:srgbClr val="42535C"/>
                </a:solidFill>
                <a:latin typeface="Segoe UI" pitchFamily="34" charset="0"/>
              </a:rPr>
              <a:t>2</a:t>
            </a:r>
            <a:r>
              <a:rPr lang="en-US" sz="1400" dirty="0">
                <a:solidFill>
                  <a:srgbClr val="42535C"/>
                </a:solidFill>
                <a:latin typeface="Segoe UI" pitchFamily="34" charset="0"/>
              </a:rPr>
              <a:t>) and minimum dimension of not less than 1.5 m (5ft) shall be provided for and contiguous to each dwelling unit in an apartment.</a:t>
            </a:r>
          </a:p>
          <a:p>
            <a:pPr marL="1314450" lvl="2" indent="-400050" defTabSz="1219170">
              <a:buFont typeface="+mj-lt"/>
              <a:buAutoNum type="romanLcPeriod"/>
            </a:pPr>
            <a:endParaRPr lang="en-US" sz="1400" dirty="0">
              <a:solidFill>
                <a:srgbClr val="42535C"/>
              </a:solidFill>
              <a:latin typeface="Segoe UI" pitchFamily="34" charset="0"/>
            </a:endParaRPr>
          </a:p>
          <a:p>
            <a:pPr defTabSz="1219170"/>
            <a:r>
              <a:rPr lang="en-US" sz="1400" dirty="0">
                <a:solidFill>
                  <a:srgbClr val="42535C"/>
                </a:solidFill>
                <a:latin typeface="Segoe UI" pitchFamily="34" charset="0"/>
              </a:rPr>
              <a:t>8.1.5.b	Dwelling units permitted in a commercial building shall have a separate entrance from that of the permitted 	commercial use and be located on the same level or above the commercial use.</a:t>
            </a:r>
          </a:p>
          <a:p>
            <a:pPr defTabSz="1219170"/>
            <a:r>
              <a:rPr lang="en-US" sz="1400" dirty="0">
                <a:solidFill>
                  <a:srgbClr val="42535C"/>
                </a:solidFill>
                <a:latin typeface="Segoe UI" pitchFamily="34" charset="0"/>
              </a:rPr>
              <a:t> </a:t>
            </a:r>
          </a:p>
          <a:p>
            <a:pPr defTabSz="1219170"/>
            <a:r>
              <a:rPr lang="en-US" sz="1400" dirty="0">
                <a:solidFill>
                  <a:srgbClr val="42535C"/>
                </a:solidFill>
                <a:latin typeface="Segoe UI" pitchFamily="34" charset="0"/>
              </a:rPr>
              <a:t>8.1.5.c	Accessory buildings are not permitted in any front yard.</a:t>
            </a:r>
          </a:p>
        </p:txBody>
      </p:sp>
      <p:sp>
        <p:nvSpPr>
          <p:cNvPr id="6" name="Kicker">
            <a:extLst>
              <a:ext uri="{FF2B5EF4-FFF2-40B4-BE49-F238E27FC236}">
                <a16:creationId xmlns:a16="http://schemas.microsoft.com/office/drawing/2014/main" id="{6936928B-CA03-7B85-AE0D-61258A48C894}"/>
              </a:ext>
            </a:extLst>
          </p:cNvPr>
          <p:cNvSpPr/>
          <p:nvPr/>
        </p:nvSpPr>
        <p:spPr>
          <a:xfrm>
            <a:off x="731520" y="512064"/>
            <a:ext cx="10728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7B4CA0"/>
                </a:solidFill>
                <a:latin typeface="Segoe UI" pitchFamily="34" charset="0"/>
              </a:rPr>
              <a:t>NEW ZONE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itle 0">
            <a:extLst>
              <a:ext uri="{FF2B5EF4-FFF2-40B4-BE49-F238E27FC236}">
                <a16:creationId xmlns:a16="http://schemas.microsoft.com/office/drawing/2014/main" id="{B80794DF-87A3-E2F7-EF11-DE58B6F08169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731520" y="865632"/>
            <a:ext cx="1072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733" b="1" dirty="0">
                <a:solidFill>
                  <a:srgbClr val="123A4F"/>
                </a:solidFill>
                <a:latin typeface="Segoe UI Semibold" pitchFamily="34" charset="0"/>
              </a:rPr>
              <a:t>Mixed-Use – Town Centre</a:t>
            </a:r>
            <a:endParaRPr lang="en-US" sz="3733" dirty="0"/>
          </a:p>
        </p:txBody>
      </p:sp>
    </p:spTree>
    <p:extLst>
      <p:ext uri="{BB962C8B-B14F-4D97-AF65-F5344CB8AC3E}">
        <p14:creationId xmlns:p14="http://schemas.microsoft.com/office/powerpoint/2010/main" val="2188437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7A9F16-1AF7-EC19-3913-72A645BBD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88AEA909-EC60-110A-8A8D-EB575C38E520}"/>
              </a:ext>
            </a:extLst>
          </p:cNvPr>
          <p:cNvSpPr/>
          <p:nvPr/>
        </p:nvSpPr>
        <p:spPr>
          <a:xfrm>
            <a:off x="731520" y="512064"/>
            <a:ext cx="20726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8800" b="1" dirty="0">
                <a:solidFill>
                  <a:srgbClr val="2A9D8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03</a:t>
            </a:r>
            <a:endParaRPr lang="en-US" sz="8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84AB5BC7-9AA6-02CB-E45E-68A2321D44BB}"/>
              </a:ext>
            </a:extLst>
          </p:cNvPr>
          <p:cNvSpPr/>
          <p:nvPr/>
        </p:nvSpPr>
        <p:spPr>
          <a:xfrm>
            <a:off x="2889504" y="487680"/>
            <a:ext cx="841248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2A9D8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SECTION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BAC0EF36-1B80-14DC-85F6-DFF2B6E322AC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2865120" y="902208"/>
            <a:ext cx="847344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b="1" dirty="0">
                <a:solidFill>
                  <a:srgbClr val="123A4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Additional Dwelling Units (ADU’s)</a:t>
            </a:r>
            <a:endParaRPr lang="en-US" sz="4000" dirty="0"/>
          </a:p>
        </p:txBody>
      </p:sp>
      <p:sp>
        <p:nvSpPr>
          <p:cNvPr id="6" name="Section accent underline">
            <a:extLst>
              <a:ext uri="{FF2B5EF4-FFF2-40B4-BE49-F238E27FC236}">
                <a16:creationId xmlns:a16="http://schemas.microsoft.com/office/drawing/2014/main" id="{CB4F450A-7D0A-72CD-CFED-3BC5B7017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89504" y="2048256"/>
            <a:ext cx="8412480" cy="54864"/>
          </a:xfrm>
          <a:prstGeom prst="rect">
            <a:avLst/>
          </a:prstGeom>
          <a:solidFill>
            <a:srgbClr val="2A9D8F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D656B5F-D005-963A-6164-435D240B0C77}"/>
              </a:ext>
            </a:extLst>
          </p:cNvPr>
          <p:cNvGrpSpPr/>
          <p:nvPr/>
        </p:nvGrpSpPr>
        <p:grpSpPr>
          <a:xfrm>
            <a:off x="7095745" y="5351300"/>
            <a:ext cx="5132129" cy="1903795"/>
            <a:chOff x="5321808" y="4013475"/>
            <a:chExt cx="3849097" cy="142784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1D2C428-BD87-51FA-CD1D-DC2CCD156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21808" y="4013475"/>
              <a:ext cx="3849097" cy="142784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3C9217F-F9AA-1C76-7821-EF44892D1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99728" y="4177578"/>
              <a:ext cx="709968" cy="193001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204F3E7-0AB0-8E00-3E5A-4D9FB62759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34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E49AEA-6AE0-F163-6DF3-42A8AA799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>
            <a:extLst>
              <a:ext uri="{FF2B5EF4-FFF2-40B4-BE49-F238E27FC236}">
                <a16:creationId xmlns:a16="http://schemas.microsoft.com/office/drawing/2014/main" id="{B7F0E882-D3B0-C24C-8BC8-C93798D4DAF6}"/>
              </a:ext>
            </a:extLst>
          </p:cNvPr>
          <p:cNvSpPr/>
          <p:nvPr/>
        </p:nvSpPr>
        <p:spPr>
          <a:xfrm>
            <a:off x="731520" y="512064"/>
            <a:ext cx="10728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2A9D8F"/>
                </a:solidFill>
                <a:latin typeface="Segoe UI" pitchFamily="34" charset="0"/>
              </a:rPr>
              <a:t>EXPANDED POLICY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itle 0">
            <a:extLst>
              <a:ext uri="{FF2B5EF4-FFF2-40B4-BE49-F238E27FC236}">
                <a16:creationId xmlns:a16="http://schemas.microsoft.com/office/drawing/2014/main" id="{B6190A26-3097-78E4-934A-F6D8E32E68BB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731520" y="865632"/>
            <a:ext cx="1072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733" b="1" dirty="0">
                <a:solidFill>
                  <a:srgbClr val="123A4F"/>
                </a:solidFill>
                <a:latin typeface="Segoe UI Semibold" pitchFamily="34" charset="0"/>
              </a:rPr>
              <a:t>Additional Dwelling Units</a:t>
            </a:r>
            <a:endParaRPr lang="en-US" sz="3733" dirty="0"/>
          </a:p>
        </p:txBody>
      </p:sp>
      <p:sp>
        <p:nvSpPr>
          <p:cNvPr id="4" name="Accent underline">
            <a:extLst>
              <a:ext uri="{FF2B5EF4-FFF2-40B4-BE49-F238E27FC236}">
                <a16:creationId xmlns:a16="http://schemas.microsoft.com/office/drawing/2014/main" id="{18B289FA-59E6-E83C-E3C8-90F94F074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1877568"/>
            <a:ext cx="1341120" cy="48768"/>
          </a:xfrm>
          <a:prstGeom prst="rect">
            <a:avLst/>
          </a:prstGeom>
          <a:solidFill>
            <a:srgbClr val="2A9D8F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5A244EC-8095-E8DF-BFB6-B491945C6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sp>
        <p:nvSpPr>
          <p:cNvPr id="7" name="Left column">
            <a:extLst>
              <a:ext uri="{FF2B5EF4-FFF2-40B4-BE49-F238E27FC236}">
                <a16:creationId xmlns:a16="http://schemas.microsoft.com/office/drawing/2014/main" id="{1EF16B0D-83F6-F9A8-ED6F-33A20AF2B04A}"/>
              </a:ext>
            </a:extLst>
          </p:cNvPr>
          <p:cNvSpPr/>
          <p:nvPr/>
        </p:nvSpPr>
        <p:spPr>
          <a:xfrm>
            <a:off x="731520" y="2340864"/>
            <a:ext cx="10406380" cy="167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2133" b="1" dirty="0">
                <a:solidFill>
                  <a:srgbClr val="123A4F"/>
                </a:solidFill>
                <a:latin typeface="Segoe UI Semibold" pitchFamily="34" charset="0"/>
              </a:rPr>
              <a:t>What is an Additional Dwelling Unit (ADU)?</a:t>
            </a:r>
          </a:p>
          <a:p>
            <a:pPr defTabSz="1219170">
              <a:lnSpc>
                <a:spcPct val="135000"/>
              </a:lnSpc>
              <a:spcBef>
                <a:spcPts val="933"/>
              </a:spcBef>
            </a:pP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An ADU is a self-contained dwelling unit that is secondary to a principal dwelling unit on the same legal lot. An ADU may take the form of a </a:t>
            </a:r>
            <a:r>
              <a:rPr lang="en-US" sz="1867" b="1" dirty="0">
                <a:solidFill>
                  <a:srgbClr val="42535C"/>
                </a:solidFill>
                <a:latin typeface="Segoe UI" pitchFamily="34" charset="0"/>
              </a:rPr>
              <a:t>secondary suite</a:t>
            </a: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, </a:t>
            </a:r>
            <a:r>
              <a:rPr lang="en-US" sz="1867" b="1" dirty="0">
                <a:solidFill>
                  <a:srgbClr val="42535C"/>
                </a:solidFill>
                <a:latin typeface="Segoe UI" pitchFamily="34" charset="0"/>
              </a:rPr>
              <a:t>carriage suite</a:t>
            </a: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, or </a:t>
            </a:r>
            <a:r>
              <a:rPr lang="en-US" sz="1867" b="1" dirty="0">
                <a:solidFill>
                  <a:srgbClr val="42535C"/>
                </a:solidFill>
                <a:latin typeface="Segoe UI" pitchFamily="34" charset="0"/>
              </a:rPr>
              <a:t>garden suite </a:t>
            </a: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and must be established in accordance with a valid building permit and may not be strata titled.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401BDA0-8B27-E4B7-4205-EA9079A07730}"/>
              </a:ext>
            </a:extLst>
          </p:cNvPr>
          <p:cNvGrpSpPr/>
          <p:nvPr/>
        </p:nvGrpSpPr>
        <p:grpSpPr>
          <a:xfrm>
            <a:off x="2659559" y="4372193"/>
            <a:ext cx="6560641" cy="1620175"/>
            <a:chOff x="2329359" y="4547961"/>
            <a:chExt cx="6560641" cy="162017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7B1B191-8407-94EA-0F81-0E82896AB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9948" t="52905" r="10980"/>
            <a:stretch>
              <a:fillRect/>
            </a:stretch>
          </p:blipFill>
          <p:spPr>
            <a:xfrm>
              <a:off x="2329359" y="4547961"/>
              <a:ext cx="6560641" cy="1309878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9A4F660-A969-37DD-7815-6D7518E2BCC7}"/>
                </a:ext>
              </a:extLst>
            </p:cNvPr>
            <p:cNvSpPr txBox="1"/>
            <p:nvPr/>
          </p:nvSpPr>
          <p:spPr>
            <a:xfrm>
              <a:off x="2857500" y="5891137"/>
              <a:ext cx="127483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Secondary Suite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FAA0103-8010-ADD3-350B-B142F49CC209}"/>
                </a:ext>
              </a:extLst>
            </p:cNvPr>
            <p:cNvSpPr txBox="1"/>
            <p:nvPr/>
          </p:nvSpPr>
          <p:spPr>
            <a:xfrm>
              <a:off x="4916689" y="5891137"/>
              <a:ext cx="105663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Garden Suite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AC356B4-E77C-1186-CE05-A857004EA3A5}"/>
                </a:ext>
              </a:extLst>
            </p:cNvPr>
            <p:cNvSpPr txBox="1"/>
            <p:nvPr/>
          </p:nvSpPr>
          <p:spPr>
            <a:xfrm>
              <a:off x="7133554" y="5891137"/>
              <a:ext cx="11292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Carriage Suite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5432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2E45BD-F6DA-046B-DDF0-EBC1F4EDA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iagram showing a residential dwelling with a coach house on the same lot">
            <a:extLst>
              <a:ext uri="{FF2B5EF4-FFF2-40B4-BE49-F238E27FC236}">
                <a16:creationId xmlns:a16="http://schemas.microsoft.com/office/drawing/2014/main" id="{B5B581B3-E5D8-22D7-C219-FD792DFAA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352" y="5048866"/>
            <a:ext cx="1815787" cy="1361841"/>
          </a:xfrm>
          <a:prstGeom prst="rect">
            <a:avLst/>
          </a:prstGeom>
        </p:spPr>
      </p:pic>
      <p:sp>
        <p:nvSpPr>
          <p:cNvPr id="2" name="Kicker">
            <a:extLst>
              <a:ext uri="{FF2B5EF4-FFF2-40B4-BE49-F238E27FC236}">
                <a16:creationId xmlns:a16="http://schemas.microsoft.com/office/drawing/2014/main" id="{5131ECF0-CF85-B707-14BD-9EAFB6A07747}"/>
              </a:ext>
            </a:extLst>
          </p:cNvPr>
          <p:cNvSpPr/>
          <p:nvPr/>
        </p:nvSpPr>
        <p:spPr>
          <a:xfrm>
            <a:off x="731520" y="512064"/>
            <a:ext cx="10728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2A9D8F"/>
                </a:solidFill>
                <a:latin typeface="Segoe UI" pitchFamily="34" charset="0"/>
              </a:rPr>
              <a:t>EXPANDED POLICY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itle 0">
            <a:extLst>
              <a:ext uri="{FF2B5EF4-FFF2-40B4-BE49-F238E27FC236}">
                <a16:creationId xmlns:a16="http://schemas.microsoft.com/office/drawing/2014/main" id="{3E8E5C14-3677-88CA-69C5-746F69F275CF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731520" y="865632"/>
            <a:ext cx="1072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733" b="1" dirty="0">
                <a:solidFill>
                  <a:srgbClr val="123A4F"/>
                </a:solidFill>
                <a:latin typeface="Segoe UI Semibold" pitchFamily="34" charset="0"/>
              </a:rPr>
              <a:t>Additional Dwelling Units</a:t>
            </a:r>
            <a:endParaRPr lang="en-US" sz="3733" dirty="0"/>
          </a:p>
        </p:txBody>
      </p:sp>
      <p:sp>
        <p:nvSpPr>
          <p:cNvPr id="4" name="Accent underline">
            <a:extLst>
              <a:ext uri="{FF2B5EF4-FFF2-40B4-BE49-F238E27FC236}">
                <a16:creationId xmlns:a16="http://schemas.microsoft.com/office/drawing/2014/main" id="{92FB4E66-32EE-00BA-5232-0B198B897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1877568"/>
            <a:ext cx="1341120" cy="48768"/>
          </a:xfrm>
          <a:prstGeom prst="rect">
            <a:avLst/>
          </a:prstGeom>
          <a:solidFill>
            <a:srgbClr val="2A9D8F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B106546-AAD8-DDE8-3439-B008D0AA1B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sp>
        <p:nvSpPr>
          <p:cNvPr id="7" name="Left column">
            <a:extLst>
              <a:ext uri="{FF2B5EF4-FFF2-40B4-BE49-F238E27FC236}">
                <a16:creationId xmlns:a16="http://schemas.microsoft.com/office/drawing/2014/main" id="{1B56D493-7623-AA5E-27B2-F9FEE3F56B0C}"/>
              </a:ext>
            </a:extLst>
          </p:cNvPr>
          <p:cNvSpPr/>
          <p:nvPr/>
        </p:nvSpPr>
        <p:spPr>
          <a:xfrm>
            <a:off x="731520" y="2340864"/>
            <a:ext cx="3351530" cy="34820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2133" b="1" dirty="0">
                <a:solidFill>
                  <a:srgbClr val="123A4F"/>
                </a:solidFill>
                <a:latin typeface="Segoe UI Semibold" pitchFamily="34" charset="0"/>
              </a:rPr>
              <a:t>Carriage Suite: </a:t>
            </a:r>
          </a:p>
          <a:p>
            <a:pPr defTabSz="1219170"/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means a self-contained, </a:t>
            </a:r>
            <a:r>
              <a:rPr lang="en-US" sz="1867" b="1" dirty="0">
                <a:solidFill>
                  <a:srgbClr val="42535C"/>
                </a:solidFill>
                <a:latin typeface="Segoe UI" pitchFamily="34" charset="0"/>
              </a:rPr>
              <a:t>two-storey</a:t>
            </a: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 dwelling unit that is separate, subordinate in size, and accessory to the principal dwelling, having a footprint no greater than 80 m</a:t>
            </a:r>
            <a:r>
              <a:rPr lang="en-US" sz="1867" baseline="30000" dirty="0">
                <a:solidFill>
                  <a:srgbClr val="42535C"/>
                </a:solidFill>
                <a:latin typeface="Segoe UI" pitchFamily="34" charset="0"/>
              </a:rPr>
              <a:t>2</a:t>
            </a: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 (861 ft</a:t>
            </a:r>
            <a:r>
              <a:rPr lang="en-US" sz="1867" baseline="30000" dirty="0">
                <a:solidFill>
                  <a:srgbClr val="42535C"/>
                </a:solidFill>
                <a:latin typeface="Segoe UI" pitchFamily="34" charset="0"/>
              </a:rPr>
              <a:t>2</a:t>
            </a: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) and having not more than 95 m</a:t>
            </a:r>
            <a:r>
              <a:rPr lang="en-US" sz="1867" baseline="30000" dirty="0">
                <a:solidFill>
                  <a:srgbClr val="42535C"/>
                </a:solidFill>
                <a:latin typeface="Segoe UI" pitchFamily="34" charset="0"/>
              </a:rPr>
              <a:t>2</a:t>
            </a: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 (1023 ft</a:t>
            </a:r>
            <a:r>
              <a:rPr lang="en-US" sz="1867" baseline="30000" dirty="0">
                <a:solidFill>
                  <a:srgbClr val="42535C"/>
                </a:solidFill>
                <a:latin typeface="Segoe UI" pitchFamily="34" charset="0"/>
              </a:rPr>
              <a:t>2</a:t>
            </a: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) of residential living space. 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Left column">
            <a:extLst>
              <a:ext uri="{FF2B5EF4-FFF2-40B4-BE49-F238E27FC236}">
                <a16:creationId xmlns:a16="http://schemas.microsoft.com/office/drawing/2014/main" id="{2EF92241-3A9D-0351-BBF0-A04C6CAA9AC7}"/>
              </a:ext>
            </a:extLst>
          </p:cNvPr>
          <p:cNvSpPr/>
          <p:nvPr/>
        </p:nvSpPr>
        <p:spPr>
          <a:xfrm>
            <a:off x="4632960" y="2344928"/>
            <a:ext cx="3475992" cy="35732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2133" b="1" dirty="0">
                <a:solidFill>
                  <a:srgbClr val="123A4F"/>
                </a:solidFill>
                <a:latin typeface="Segoe UI Semibold" pitchFamily="34" charset="0"/>
              </a:rPr>
              <a:t>Garden Suite: </a:t>
            </a:r>
          </a:p>
          <a:p>
            <a:pPr defTabSz="1219170"/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means a self-contained, </a:t>
            </a:r>
            <a:r>
              <a:rPr lang="en-US" sz="1867" b="1" dirty="0">
                <a:solidFill>
                  <a:srgbClr val="42535C"/>
                </a:solidFill>
                <a:latin typeface="Segoe UI" pitchFamily="34" charset="0"/>
              </a:rPr>
              <a:t>one-storey</a:t>
            </a: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 dwelling unit that is separate, subordinate in size, scale and massing and accessory to the principal dwelling, having a total gross floor area of not more than 80 m</a:t>
            </a:r>
            <a:r>
              <a:rPr lang="en-US" sz="1867" baseline="30000" dirty="0">
                <a:solidFill>
                  <a:srgbClr val="42535C"/>
                </a:solidFill>
                <a:latin typeface="Segoe UI" pitchFamily="34" charset="0"/>
              </a:rPr>
              <a:t>2</a:t>
            </a: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 (861 ft</a:t>
            </a:r>
            <a:r>
              <a:rPr lang="en-US" sz="1867" baseline="30000" dirty="0">
                <a:solidFill>
                  <a:srgbClr val="42535C"/>
                </a:solidFill>
                <a:latin typeface="Segoe UI" pitchFamily="34" charset="0"/>
              </a:rPr>
              <a:t>2</a:t>
            </a: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).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Left column">
            <a:extLst>
              <a:ext uri="{FF2B5EF4-FFF2-40B4-BE49-F238E27FC236}">
                <a16:creationId xmlns:a16="http://schemas.microsoft.com/office/drawing/2014/main" id="{458BDDD9-B939-C6D2-D563-A783B594588A}"/>
              </a:ext>
            </a:extLst>
          </p:cNvPr>
          <p:cNvSpPr/>
          <p:nvPr/>
        </p:nvSpPr>
        <p:spPr>
          <a:xfrm>
            <a:off x="8534400" y="2340864"/>
            <a:ext cx="3351530" cy="3247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2133" b="1" dirty="0">
                <a:solidFill>
                  <a:srgbClr val="123A4F"/>
                </a:solidFill>
                <a:latin typeface="Segoe UI Semibold" pitchFamily="34" charset="0"/>
              </a:rPr>
              <a:t>Secondary Suite:</a:t>
            </a:r>
          </a:p>
          <a:p>
            <a:pPr defTabSz="1219170"/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means a residential use consisting of a self-contained dwelling unit </a:t>
            </a:r>
            <a:r>
              <a:rPr lang="en-US" sz="1867" b="1" dirty="0">
                <a:solidFill>
                  <a:srgbClr val="42535C"/>
                </a:solidFill>
                <a:latin typeface="Segoe UI" pitchFamily="34" charset="0"/>
              </a:rPr>
              <a:t>wholly contained within the same building</a:t>
            </a: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 as a single-detached dwelling not exceeding 49% of the gross floor area of the principal dwelling.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8" name="Picture 7" descr="A diagram of a residential dwelling with a garden suite on a lot">
            <a:extLst>
              <a:ext uri="{FF2B5EF4-FFF2-40B4-BE49-F238E27FC236}">
                <a16:creationId xmlns:a16="http://schemas.microsoft.com/office/drawing/2014/main" id="{CAE4B1B8-3AD9-EB82-76BB-723E6AEC25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5552" y="5094987"/>
            <a:ext cx="1941235" cy="145592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F082DC6-2396-0003-B1C1-E9D55BA68C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14074" y="5161811"/>
            <a:ext cx="1754874" cy="132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486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274929-598A-77D4-617F-37F919ACE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>
            <a:extLst>
              <a:ext uri="{FF2B5EF4-FFF2-40B4-BE49-F238E27FC236}">
                <a16:creationId xmlns:a16="http://schemas.microsoft.com/office/drawing/2014/main" id="{43F2D214-EA6B-40BE-38E1-56253AB3B3A5}"/>
              </a:ext>
            </a:extLst>
          </p:cNvPr>
          <p:cNvSpPr/>
          <p:nvPr/>
        </p:nvSpPr>
        <p:spPr>
          <a:xfrm>
            <a:off x="731520" y="512064"/>
            <a:ext cx="10728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2A9D8F"/>
                </a:solidFill>
                <a:latin typeface="Segoe UI" pitchFamily="34" charset="0"/>
              </a:rPr>
              <a:t>EXPANDED POLICY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itle 0">
            <a:extLst>
              <a:ext uri="{FF2B5EF4-FFF2-40B4-BE49-F238E27FC236}">
                <a16:creationId xmlns:a16="http://schemas.microsoft.com/office/drawing/2014/main" id="{ACB4DE0A-ACFE-ED2E-237C-87A22AB1DFC5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731520" y="865632"/>
            <a:ext cx="1072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733" b="1" dirty="0">
                <a:solidFill>
                  <a:srgbClr val="123A4F"/>
                </a:solidFill>
                <a:latin typeface="Segoe UI Semibold" pitchFamily="34" charset="0"/>
              </a:rPr>
              <a:t>Additional Dwelling Units</a:t>
            </a:r>
            <a:endParaRPr lang="en-US" sz="3733" dirty="0"/>
          </a:p>
        </p:txBody>
      </p:sp>
      <p:sp>
        <p:nvSpPr>
          <p:cNvPr id="4" name="Accent underline">
            <a:extLst>
              <a:ext uri="{FF2B5EF4-FFF2-40B4-BE49-F238E27FC236}">
                <a16:creationId xmlns:a16="http://schemas.microsoft.com/office/drawing/2014/main" id="{5A4FC972-B1D5-87B8-D1A4-EB9566416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1877568"/>
            <a:ext cx="1341120" cy="48768"/>
          </a:xfrm>
          <a:prstGeom prst="rect">
            <a:avLst/>
          </a:prstGeom>
          <a:solidFill>
            <a:srgbClr val="2A9D8F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Bullet list">
            <a:extLst>
              <a:ext uri="{FF2B5EF4-FFF2-40B4-BE49-F238E27FC236}">
                <a16:creationId xmlns:a16="http://schemas.microsoft.com/office/drawing/2014/main" id="{5E2904CC-9EF2-C811-4129-3C93ACF6093F}"/>
              </a:ext>
            </a:extLst>
          </p:cNvPr>
          <p:cNvSpPr/>
          <p:nvPr/>
        </p:nvSpPr>
        <p:spPr>
          <a:xfrm>
            <a:off x="731520" y="2340864"/>
            <a:ext cx="5535930" cy="3901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>
              <a:lnSpc>
                <a:spcPct val="120000"/>
              </a:lnSpc>
              <a:spcBef>
                <a:spcPts val="1200"/>
              </a:spcBef>
              <a:buClr>
                <a:srgbClr val="2A9D8F"/>
              </a:buClr>
            </a:pPr>
            <a:r>
              <a:rPr lang="en-US" sz="2267" dirty="0">
                <a:solidFill>
                  <a:srgbClr val="2A3B44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Requirements include: 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2A9D8F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A3B44"/>
                </a:solidFill>
                <a:latin typeface="Segoe UI" pitchFamily="34" charset="0"/>
              </a:rPr>
              <a:t>Building permit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2A9D8F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A3B44"/>
                </a:solidFill>
                <a:latin typeface="Segoe UI" pitchFamily="34" charset="0"/>
              </a:rPr>
              <a:t>1.5 m wide pathway 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2A9D8F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A3B44"/>
                </a:solidFill>
                <a:latin typeface="Segoe UI" pitchFamily="34" charset="0"/>
              </a:rPr>
              <a:t>3 m building separation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2A9D8F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A3B44"/>
                </a:solidFill>
                <a:latin typeface="Segoe UI" pitchFamily="34" charset="0"/>
              </a:rPr>
              <a:t>1 additional parking space</a:t>
            </a:r>
          </a:p>
          <a:p>
            <a:pPr defTabSz="1219170">
              <a:lnSpc>
                <a:spcPct val="120000"/>
              </a:lnSpc>
              <a:spcBef>
                <a:spcPts val="1200"/>
              </a:spcBef>
              <a:buClr>
                <a:srgbClr val="2A9D8F"/>
              </a:buClr>
            </a:pPr>
            <a:endParaRPr lang="en-US" sz="2000" dirty="0">
              <a:solidFill>
                <a:srgbClr val="2A3B44"/>
              </a:solidFill>
              <a:latin typeface="Segoe UI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F5EEE7-8B81-FA85-64AB-4CF69A4AE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10CC90-196D-9421-60C5-54BD00BFC834}"/>
              </a:ext>
            </a:extLst>
          </p:cNvPr>
          <p:cNvSpPr txBox="1"/>
          <p:nvPr/>
        </p:nvSpPr>
        <p:spPr>
          <a:xfrm>
            <a:off x="6654800" y="2877805"/>
            <a:ext cx="5149850" cy="2366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0990" indent="-380990" defTabSz="1219170">
              <a:lnSpc>
                <a:spcPct val="120000"/>
              </a:lnSpc>
              <a:spcBef>
                <a:spcPts val="1200"/>
              </a:spcBef>
              <a:buClr>
                <a:srgbClr val="2A9D8F"/>
              </a:buClr>
              <a:buFont typeface="Arial" pitchFamily="34" charset="0"/>
              <a:buChar char="•"/>
            </a:pPr>
            <a:r>
              <a:rPr lang="en-US" sz="2000" dirty="0">
                <a:solidFill>
                  <a:srgbClr val="2A3B44"/>
                </a:solidFill>
                <a:latin typeface="Segoe UI" pitchFamily="34" charset="0"/>
              </a:rPr>
              <a:t>15 m² of private amenity space</a:t>
            </a:r>
          </a:p>
          <a:p>
            <a:pPr marL="380990" indent="-380990" defTabSz="1219170">
              <a:lnSpc>
                <a:spcPct val="120000"/>
              </a:lnSpc>
              <a:spcBef>
                <a:spcPts val="1200"/>
              </a:spcBef>
              <a:buClr>
                <a:srgbClr val="2A9D8F"/>
              </a:buClr>
              <a:buFont typeface="Arial" pitchFamily="34" charset="0"/>
              <a:buChar char="•"/>
            </a:pPr>
            <a:r>
              <a:rPr lang="en-US" sz="2000" dirty="0">
                <a:solidFill>
                  <a:srgbClr val="2A3B44"/>
                </a:solidFill>
                <a:latin typeface="Segoe UI" pitchFamily="34" charset="0"/>
              </a:rPr>
              <a:t>No rooftop decks</a:t>
            </a:r>
          </a:p>
          <a:p>
            <a:pPr marL="380990" indent="-380990" defTabSz="1219170">
              <a:lnSpc>
                <a:spcPct val="120000"/>
              </a:lnSpc>
              <a:spcBef>
                <a:spcPts val="1200"/>
              </a:spcBef>
              <a:buClr>
                <a:srgbClr val="2A9D8F"/>
              </a:buClr>
              <a:buFont typeface="Arial" pitchFamily="34" charset="0"/>
              <a:buChar char="•"/>
            </a:pPr>
            <a:r>
              <a:rPr lang="en-US" sz="2000" dirty="0">
                <a:solidFill>
                  <a:srgbClr val="2A3B44"/>
                </a:solidFill>
                <a:latin typeface="Segoe UI" pitchFamily="34" charset="0"/>
              </a:rPr>
              <a:t>Connection to water and sewer</a:t>
            </a:r>
          </a:p>
          <a:p>
            <a:pPr marL="380990" indent="-380990" defTabSz="1219170">
              <a:lnSpc>
                <a:spcPct val="120000"/>
              </a:lnSpc>
              <a:spcBef>
                <a:spcPts val="1200"/>
              </a:spcBef>
              <a:buClr>
                <a:srgbClr val="2A9D8F"/>
              </a:buClr>
              <a:buFont typeface="Arial" pitchFamily="34" charset="0"/>
              <a:buChar char="•"/>
            </a:pPr>
            <a:r>
              <a:rPr lang="en-US" sz="2000" dirty="0">
                <a:solidFill>
                  <a:srgbClr val="2A3B44"/>
                </a:solidFill>
                <a:latin typeface="Segoe UI" pitchFamily="34" charset="0"/>
              </a:rPr>
              <a:t>4,000 m</a:t>
            </a:r>
            <a:r>
              <a:rPr lang="en-US" sz="2000" baseline="30000" dirty="0">
                <a:solidFill>
                  <a:srgbClr val="2A3B44"/>
                </a:solidFill>
                <a:latin typeface="Segoe UI" pitchFamily="34" charset="0"/>
              </a:rPr>
              <a:t>2</a:t>
            </a:r>
            <a:r>
              <a:rPr lang="en-US" sz="2000" dirty="0">
                <a:solidFill>
                  <a:srgbClr val="2A3B44"/>
                </a:solidFill>
                <a:latin typeface="Segoe UI" pitchFamily="34" charset="0"/>
              </a:rPr>
              <a:t> lot area for septic or 1 ha lot area for well and septic </a:t>
            </a:r>
          </a:p>
        </p:txBody>
      </p:sp>
    </p:spTree>
    <p:extLst>
      <p:ext uri="{BB962C8B-B14F-4D97-AF65-F5344CB8AC3E}">
        <p14:creationId xmlns:p14="http://schemas.microsoft.com/office/powerpoint/2010/main" val="4244706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BC8A2F-4430-1147-01B5-D56D1E633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>
            <a:extLst>
              <a:ext uri="{FF2B5EF4-FFF2-40B4-BE49-F238E27FC236}">
                <a16:creationId xmlns:a16="http://schemas.microsoft.com/office/drawing/2014/main" id="{44B90F7B-98F8-C477-D9E1-BB22E1EAEC10}"/>
              </a:ext>
            </a:extLst>
          </p:cNvPr>
          <p:cNvSpPr/>
          <p:nvPr/>
        </p:nvSpPr>
        <p:spPr>
          <a:xfrm>
            <a:off x="731520" y="512064"/>
            <a:ext cx="10728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2A9D8F"/>
                </a:solidFill>
                <a:latin typeface="Segoe UI" pitchFamily="34" charset="0"/>
              </a:rPr>
              <a:t>EXPANDED POLICY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itle 0">
            <a:extLst>
              <a:ext uri="{FF2B5EF4-FFF2-40B4-BE49-F238E27FC236}">
                <a16:creationId xmlns:a16="http://schemas.microsoft.com/office/drawing/2014/main" id="{E5912063-57E6-BAA8-F069-3AFF1AD1F4FC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731520" y="865632"/>
            <a:ext cx="1072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733" b="1" dirty="0">
                <a:solidFill>
                  <a:srgbClr val="123A4F"/>
                </a:solidFill>
                <a:latin typeface="Segoe UI Semibold" pitchFamily="34" charset="0"/>
              </a:rPr>
              <a:t>Additional Dwelling Units</a:t>
            </a:r>
            <a:endParaRPr lang="en-US" sz="3733" dirty="0"/>
          </a:p>
        </p:txBody>
      </p:sp>
      <p:sp>
        <p:nvSpPr>
          <p:cNvPr id="4" name="Accent underline">
            <a:extLst>
              <a:ext uri="{FF2B5EF4-FFF2-40B4-BE49-F238E27FC236}">
                <a16:creationId xmlns:a16="http://schemas.microsoft.com/office/drawing/2014/main" id="{7BF92788-CAEB-DD5C-7716-3079CED15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1877568"/>
            <a:ext cx="1341120" cy="48768"/>
          </a:xfrm>
          <a:prstGeom prst="rect">
            <a:avLst/>
          </a:prstGeom>
          <a:solidFill>
            <a:srgbClr val="2A9D8F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Bullet list">
            <a:extLst>
              <a:ext uri="{FF2B5EF4-FFF2-40B4-BE49-F238E27FC236}">
                <a16:creationId xmlns:a16="http://schemas.microsoft.com/office/drawing/2014/main" id="{F6877C6B-A6A1-072F-2570-F9D4D04D75CB}"/>
              </a:ext>
            </a:extLst>
          </p:cNvPr>
          <p:cNvSpPr/>
          <p:nvPr/>
        </p:nvSpPr>
        <p:spPr>
          <a:xfrm>
            <a:off x="731520" y="2340864"/>
            <a:ext cx="5612130" cy="37614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>
              <a:lnSpc>
                <a:spcPct val="120000"/>
              </a:lnSpc>
              <a:spcBef>
                <a:spcPts val="1200"/>
              </a:spcBef>
              <a:buClr>
                <a:srgbClr val="2A9D8F"/>
              </a:buClr>
            </a:pPr>
            <a:r>
              <a:rPr lang="en-US" sz="2267" dirty="0">
                <a:solidFill>
                  <a:srgbClr val="2A3B44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Where are ADUs currently permitted? 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2A9D8F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A3B44"/>
                </a:solidFill>
                <a:latin typeface="Segoe UI" pitchFamily="34" charset="0"/>
              </a:rPr>
              <a:t>ADUs are currently permitted in the RL-1 (Rural) Zone on lots larger than 2 ha not within the ALR.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2A9D8F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A3B44"/>
                </a:solidFill>
                <a:latin typeface="Segoe UI" pitchFamily="34" charset="0"/>
              </a:rPr>
              <a:t>Secondary Suites are currently permitted in all single-family residential zones.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75B6D5-FAA5-3D99-D4E7-E63A8E029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pic>
        <p:nvPicPr>
          <p:cNvPr id="13" name="Picture 12" descr="Additional Dwelling Units &amp; Detached Accessory Dwelling Units">
            <a:extLst>
              <a:ext uri="{FF2B5EF4-FFF2-40B4-BE49-F238E27FC236}">
                <a16:creationId xmlns:a16="http://schemas.microsoft.com/office/drawing/2014/main" id="{33A8B3D8-77B9-5F5D-9B63-85ACD7B8C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250" y="2552702"/>
            <a:ext cx="2986113" cy="244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38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FB63A9-1B01-32AA-15C3-5AD0946AC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>
            <a:extLst>
              <a:ext uri="{FF2B5EF4-FFF2-40B4-BE49-F238E27FC236}">
                <a16:creationId xmlns:a16="http://schemas.microsoft.com/office/drawing/2014/main" id="{36D9010B-926B-14AD-D666-6F968C9ABD4B}"/>
              </a:ext>
            </a:extLst>
          </p:cNvPr>
          <p:cNvSpPr/>
          <p:nvPr/>
        </p:nvSpPr>
        <p:spPr>
          <a:xfrm>
            <a:off x="731520" y="512064"/>
            <a:ext cx="10728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2A9D8F"/>
                </a:solidFill>
                <a:latin typeface="Segoe UI" pitchFamily="34" charset="0"/>
              </a:rPr>
              <a:t>EXPANDED POLICY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itle 0">
            <a:extLst>
              <a:ext uri="{FF2B5EF4-FFF2-40B4-BE49-F238E27FC236}">
                <a16:creationId xmlns:a16="http://schemas.microsoft.com/office/drawing/2014/main" id="{D25D55A3-3694-FD09-BB59-C39FB8001D1F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731520" y="865632"/>
            <a:ext cx="1072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733" b="1" dirty="0">
                <a:solidFill>
                  <a:srgbClr val="123A4F"/>
                </a:solidFill>
                <a:latin typeface="Segoe UI Semibold" pitchFamily="34" charset="0"/>
              </a:rPr>
              <a:t>Additional Dwelling Units</a:t>
            </a:r>
            <a:endParaRPr lang="en-US" sz="3733" dirty="0"/>
          </a:p>
        </p:txBody>
      </p:sp>
      <p:sp>
        <p:nvSpPr>
          <p:cNvPr id="4" name="Accent underline">
            <a:extLst>
              <a:ext uri="{FF2B5EF4-FFF2-40B4-BE49-F238E27FC236}">
                <a16:creationId xmlns:a16="http://schemas.microsoft.com/office/drawing/2014/main" id="{5481E6EF-AFFA-D306-F92A-52D3AAF034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1877568"/>
            <a:ext cx="1341120" cy="48768"/>
          </a:xfrm>
          <a:prstGeom prst="rect">
            <a:avLst/>
          </a:prstGeom>
          <a:solidFill>
            <a:srgbClr val="2A9D8F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Bullet list">
            <a:extLst>
              <a:ext uri="{FF2B5EF4-FFF2-40B4-BE49-F238E27FC236}">
                <a16:creationId xmlns:a16="http://schemas.microsoft.com/office/drawing/2014/main" id="{4ED6669A-78EF-4BC6-92C1-EAABD64D0052}"/>
              </a:ext>
            </a:extLst>
          </p:cNvPr>
          <p:cNvSpPr/>
          <p:nvPr/>
        </p:nvSpPr>
        <p:spPr>
          <a:xfrm>
            <a:off x="731520" y="2340864"/>
            <a:ext cx="10363200" cy="37614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>
              <a:lnSpc>
                <a:spcPct val="120000"/>
              </a:lnSpc>
              <a:spcBef>
                <a:spcPts val="1200"/>
              </a:spcBef>
              <a:buClr>
                <a:srgbClr val="2A9D8F"/>
              </a:buClr>
            </a:pPr>
            <a:r>
              <a:rPr lang="en-US" sz="2267" dirty="0">
                <a:solidFill>
                  <a:srgbClr val="2A3B44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Where are the conditions for ADUs in the draft Zoning Bylaw? 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2A9D8F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A3B44"/>
                </a:solidFill>
                <a:latin typeface="Segoe UI" pitchFamily="34" charset="0"/>
              </a:rPr>
              <a:t>Permitted in all low and medium density single-detached zones.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2A9D8F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A3B44"/>
                </a:solidFill>
                <a:latin typeface="Segoe UI" pitchFamily="34" charset="0"/>
              </a:rPr>
              <a:t>Maximum density of </a:t>
            </a:r>
            <a:r>
              <a:rPr lang="en-US" sz="2000" b="1" dirty="0">
                <a:solidFill>
                  <a:srgbClr val="2A3B44"/>
                </a:solidFill>
                <a:latin typeface="Segoe UI" pitchFamily="34" charset="0"/>
              </a:rPr>
              <a:t>2-units per parcel</a:t>
            </a:r>
            <a:r>
              <a:rPr lang="en-US" sz="2000" dirty="0">
                <a:solidFill>
                  <a:srgbClr val="2A3B44"/>
                </a:solidFill>
                <a:latin typeface="Segoe UI" pitchFamily="34" charset="0"/>
              </a:rPr>
              <a:t>, (1 duplex or 1 single-detached dwelling with 1 ADU.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2A9D8F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A3B44"/>
                </a:solidFill>
                <a:latin typeface="Segoe UI" pitchFamily="34" charset="0"/>
              </a:rPr>
              <a:t>Must prove sufficient servicing capacity.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2A9D8F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A3B44"/>
                </a:solidFill>
                <a:latin typeface="Segoe UI" pitchFamily="34" charset="0"/>
              </a:rPr>
              <a:t>Land located in the ALR may have additional allowances or regulations.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9C86B53-D22F-46EE-C543-F38B830F4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18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3669C4-F0E9-0872-F736-61F44FA61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1E772897-8B97-ACFD-0574-7AB03F03D7F5}"/>
              </a:ext>
            </a:extLst>
          </p:cNvPr>
          <p:cNvSpPr/>
          <p:nvPr/>
        </p:nvSpPr>
        <p:spPr>
          <a:xfrm>
            <a:off x="731520" y="512064"/>
            <a:ext cx="20726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8800" b="1" dirty="0">
                <a:solidFill>
                  <a:srgbClr val="C6402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04</a:t>
            </a:r>
            <a:endParaRPr lang="en-US" sz="8800" dirty="0">
              <a:solidFill>
                <a:srgbClr val="C6402F"/>
              </a:solidFill>
              <a:latin typeface="Calibri" panose="020F0502020204030204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542CDBCF-54E7-5953-DDB9-605C17EE9E03}"/>
              </a:ext>
            </a:extLst>
          </p:cNvPr>
          <p:cNvSpPr/>
          <p:nvPr/>
        </p:nvSpPr>
        <p:spPr>
          <a:xfrm>
            <a:off x="2889504" y="487680"/>
            <a:ext cx="841248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C6402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SECTION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355F2CE2-4D62-54B7-A5EE-2E6394438C03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2865120" y="902208"/>
            <a:ext cx="847344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b="1" dirty="0">
                <a:solidFill>
                  <a:srgbClr val="123A4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Short-Term Rentals</a:t>
            </a:r>
            <a:endParaRPr lang="en-US" sz="4000" dirty="0"/>
          </a:p>
        </p:txBody>
      </p:sp>
      <p:sp>
        <p:nvSpPr>
          <p:cNvPr id="6" name="Section accent underline">
            <a:extLst>
              <a:ext uri="{FF2B5EF4-FFF2-40B4-BE49-F238E27FC236}">
                <a16:creationId xmlns:a16="http://schemas.microsoft.com/office/drawing/2014/main" id="{2FF86A6C-C378-338C-2887-E3863C6AF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89504" y="2048256"/>
            <a:ext cx="8412480" cy="54864"/>
          </a:xfrm>
          <a:prstGeom prst="rect">
            <a:avLst/>
          </a:prstGeom>
          <a:solidFill>
            <a:srgbClr val="C6402F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A241D57-2688-48A8-B045-F5F2C6ED3459}"/>
              </a:ext>
            </a:extLst>
          </p:cNvPr>
          <p:cNvGrpSpPr/>
          <p:nvPr/>
        </p:nvGrpSpPr>
        <p:grpSpPr>
          <a:xfrm>
            <a:off x="7095745" y="5351300"/>
            <a:ext cx="5132129" cy="1903795"/>
            <a:chOff x="5321808" y="4013475"/>
            <a:chExt cx="3849097" cy="142784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EEEB41A-1D3B-C4A3-C668-F20101AF8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21808" y="4013475"/>
              <a:ext cx="3849097" cy="142784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1F2EFA0-8BD0-69D4-E69A-5543763744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99728" y="4177578"/>
              <a:ext cx="709968" cy="193001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7167BD3C-5911-22A6-3553-A48F349BA6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153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1AD2AC-F20D-803A-2108-3C982C3F2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>
            <a:extLst>
              <a:ext uri="{FF2B5EF4-FFF2-40B4-BE49-F238E27FC236}">
                <a16:creationId xmlns:a16="http://schemas.microsoft.com/office/drawing/2014/main" id="{E8877D03-91C7-4173-B160-75868E2A4EB8}"/>
              </a:ext>
            </a:extLst>
          </p:cNvPr>
          <p:cNvSpPr/>
          <p:nvPr/>
        </p:nvSpPr>
        <p:spPr>
          <a:xfrm>
            <a:off x="731520" y="512064"/>
            <a:ext cx="10728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C6402F"/>
                </a:solidFill>
                <a:latin typeface="Segoe UI" pitchFamily="34" charset="0"/>
              </a:rPr>
              <a:t>NEW POLICY</a:t>
            </a:r>
            <a:endParaRPr lang="en-US" sz="1600" dirty="0">
              <a:solidFill>
                <a:srgbClr val="C6402F"/>
              </a:solidFill>
              <a:latin typeface="Calibri" panose="020F0502020204030204"/>
            </a:endParaRPr>
          </a:p>
        </p:txBody>
      </p:sp>
      <p:sp>
        <p:nvSpPr>
          <p:cNvPr id="3" name="Title 0">
            <a:extLst>
              <a:ext uri="{FF2B5EF4-FFF2-40B4-BE49-F238E27FC236}">
                <a16:creationId xmlns:a16="http://schemas.microsoft.com/office/drawing/2014/main" id="{B00BD7B4-6BFD-AE98-8B3C-329244ECFE93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731520" y="865632"/>
            <a:ext cx="1072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733" b="1" dirty="0">
                <a:solidFill>
                  <a:srgbClr val="123A4F"/>
                </a:solidFill>
                <a:latin typeface="Segoe UI Semibold" pitchFamily="34" charset="0"/>
              </a:rPr>
              <a:t>Short-Term Rentals</a:t>
            </a:r>
            <a:endParaRPr lang="en-US" sz="3733" dirty="0"/>
          </a:p>
        </p:txBody>
      </p:sp>
      <p:sp>
        <p:nvSpPr>
          <p:cNvPr id="4" name="Accent underline">
            <a:extLst>
              <a:ext uri="{FF2B5EF4-FFF2-40B4-BE49-F238E27FC236}">
                <a16:creationId xmlns:a16="http://schemas.microsoft.com/office/drawing/2014/main" id="{93DB505A-BBEF-08DD-8333-989EDEAA7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1877568"/>
            <a:ext cx="1341120" cy="48768"/>
          </a:xfrm>
          <a:prstGeom prst="rect">
            <a:avLst/>
          </a:prstGeom>
          <a:solidFill>
            <a:srgbClr val="C6402F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88FCE3F9-6E1D-A75E-FA51-E0A2647E542C}"/>
              </a:ext>
            </a:extLst>
          </p:cNvPr>
          <p:cNvSpPr/>
          <p:nvPr/>
        </p:nvSpPr>
        <p:spPr>
          <a:xfrm>
            <a:off x="731520" y="2340864"/>
            <a:ext cx="9753600" cy="3779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>
              <a:lnSpc>
                <a:spcPct val="130000"/>
              </a:lnSpc>
            </a:pPr>
            <a:r>
              <a:rPr lang="en-US" sz="2400" dirty="0">
                <a:solidFill>
                  <a:srgbClr val="42535C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Prior to finalizing the short-term rental (STR) policies of the Zoning Bylaw, we are seeking feedback and direction from Council on the following: </a:t>
            </a:r>
            <a:endParaRPr lang="en-US" sz="2400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342900" indent="-342900" defTabSz="1219170">
              <a:lnSpc>
                <a:spcPct val="150000"/>
              </a:lnSpc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42535C"/>
                </a:solidFill>
                <a:latin typeface="Segoe UI" pitchFamily="34" charset="0"/>
              </a:rPr>
              <a:t>Definition including length of stay</a:t>
            </a:r>
          </a:p>
          <a:p>
            <a:pPr marL="342900" indent="-342900" defTabSz="1219170">
              <a:lnSpc>
                <a:spcPct val="150000"/>
              </a:lnSpc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42535C"/>
                </a:solidFill>
                <a:latin typeface="Segoe UI" pitchFamily="34" charset="0"/>
              </a:rPr>
              <a:t>Categorization of short-term rental use</a:t>
            </a:r>
          </a:p>
          <a:p>
            <a:pPr marL="342900" indent="-342900" defTabSz="1219170">
              <a:lnSpc>
                <a:spcPct val="150000"/>
              </a:lnSpc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42535C"/>
                </a:solidFill>
                <a:latin typeface="Segoe UI" pitchFamily="34" charset="0"/>
              </a:rPr>
              <a:t>Conditions of use</a:t>
            </a:r>
          </a:p>
          <a:p>
            <a:pPr marL="342900" indent="-342900" defTabSz="1219170">
              <a:lnSpc>
                <a:spcPct val="150000"/>
              </a:lnSpc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42535C"/>
                </a:solidFill>
                <a:latin typeface="Segoe UI" pitchFamily="34" charset="0"/>
              </a:rPr>
              <a:t>Applicable zones</a:t>
            </a:r>
          </a:p>
          <a:p>
            <a:pPr defTabSz="1219170">
              <a:lnSpc>
                <a:spcPct val="130000"/>
              </a:lnSpc>
            </a:pP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EE025B-DF5D-DADD-AE98-08887BFBF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pic>
        <p:nvPicPr>
          <p:cNvPr id="7" name="Picture 6" descr="Difference Between Short-Term Rentals And Long-Term Leases">
            <a:extLst>
              <a:ext uri="{FF2B5EF4-FFF2-40B4-BE49-F238E27FC236}">
                <a16:creationId xmlns:a16="http://schemas.microsoft.com/office/drawing/2014/main" id="{D9834487-64B0-DE52-9F11-51D4450E5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1226" y="3247582"/>
            <a:ext cx="3660774" cy="366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3827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3A25D8-894E-CA18-8D93-09E19F354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>
            <a:extLst>
              <a:ext uri="{FF2B5EF4-FFF2-40B4-BE49-F238E27FC236}">
                <a16:creationId xmlns:a16="http://schemas.microsoft.com/office/drawing/2014/main" id="{E190DCB9-4288-E4D7-593B-BA278E9A90B7}"/>
              </a:ext>
            </a:extLst>
          </p:cNvPr>
          <p:cNvSpPr/>
          <p:nvPr/>
        </p:nvSpPr>
        <p:spPr>
          <a:xfrm>
            <a:off x="731520" y="512064"/>
            <a:ext cx="10728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C6402F"/>
                </a:solidFill>
                <a:latin typeface="Segoe UI" pitchFamily="34" charset="0"/>
              </a:rPr>
              <a:t>NEW POLICY</a:t>
            </a:r>
            <a:endParaRPr lang="en-US" sz="1600" dirty="0">
              <a:solidFill>
                <a:srgbClr val="C6402F"/>
              </a:solidFill>
              <a:latin typeface="Calibri" panose="020F0502020204030204"/>
            </a:endParaRPr>
          </a:p>
        </p:txBody>
      </p:sp>
      <p:sp>
        <p:nvSpPr>
          <p:cNvPr id="3" name="Title 0">
            <a:extLst>
              <a:ext uri="{FF2B5EF4-FFF2-40B4-BE49-F238E27FC236}">
                <a16:creationId xmlns:a16="http://schemas.microsoft.com/office/drawing/2014/main" id="{4FCF9795-C051-0475-291B-DE6024D292C9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731520" y="865632"/>
            <a:ext cx="1072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733" b="1" dirty="0">
                <a:solidFill>
                  <a:srgbClr val="123A4F"/>
                </a:solidFill>
                <a:latin typeface="Segoe UI Semibold" pitchFamily="34" charset="0"/>
              </a:rPr>
              <a:t>Short-Term Rentals</a:t>
            </a:r>
            <a:endParaRPr lang="en-US" sz="3733" dirty="0"/>
          </a:p>
        </p:txBody>
      </p:sp>
      <p:sp>
        <p:nvSpPr>
          <p:cNvPr id="4" name="Accent underline">
            <a:extLst>
              <a:ext uri="{FF2B5EF4-FFF2-40B4-BE49-F238E27FC236}">
                <a16:creationId xmlns:a16="http://schemas.microsoft.com/office/drawing/2014/main" id="{AC5F705F-5CC8-24DA-D9BF-30E1BBE65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1877568"/>
            <a:ext cx="1341120" cy="48768"/>
          </a:xfrm>
          <a:prstGeom prst="rect">
            <a:avLst/>
          </a:prstGeom>
          <a:solidFill>
            <a:srgbClr val="C6402F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5DAC7C11-E8C2-E393-6A1D-6BACF1FA6C63}"/>
              </a:ext>
            </a:extLst>
          </p:cNvPr>
          <p:cNvSpPr/>
          <p:nvPr/>
        </p:nvSpPr>
        <p:spPr>
          <a:xfrm>
            <a:off x="731520" y="2340864"/>
            <a:ext cx="10728960" cy="3779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>
              <a:lnSpc>
                <a:spcPct val="150000"/>
              </a:lnSpc>
              <a:spcBef>
                <a:spcPts val="1200"/>
              </a:spcBef>
            </a:pPr>
            <a:r>
              <a:rPr lang="en-US" sz="2400" dirty="0">
                <a:solidFill>
                  <a:srgbClr val="42535C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The OCP addresses short-term rentals with the following definition and policies:</a:t>
            </a:r>
            <a:endParaRPr lang="en-US" sz="2400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08486A-F9B6-EB0C-1896-E7EE1CA6A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E0E239-9E87-BFD9-5146-DCE26D613B18}"/>
              </a:ext>
            </a:extLst>
          </p:cNvPr>
          <p:cNvSpPr txBox="1"/>
          <p:nvPr/>
        </p:nvSpPr>
        <p:spPr>
          <a:xfrm>
            <a:off x="731520" y="3733955"/>
            <a:ext cx="2624230" cy="2129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</a:pPr>
            <a:r>
              <a:rPr lang="en-US" sz="2000" b="1" dirty="0">
                <a:solidFill>
                  <a:srgbClr val="42535C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Short-term Rental (STR): </a:t>
            </a:r>
            <a:r>
              <a:rPr lang="en-US" sz="1800" dirty="0">
                <a:solidFill>
                  <a:srgbClr val="42535C"/>
                </a:solidFill>
                <a:latin typeface="Segoe UI" pitchFamily="34" charset="0"/>
              </a:rPr>
              <a:t>A dwelling unit or multiple dwelling units that are rented for a continuous period of less than 30 days.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BEB9F3-B9F7-8DAB-8A0C-7365E7BCD755}"/>
              </a:ext>
            </a:extLst>
          </p:cNvPr>
          <p:cNvSpPr txBox="1"/>
          <p:nvPr/>
        </p:nvSpPr>
        <p:spPr>
          <a:xfrm>
            <a:off x="3940713" y="3734110"/>
            <a:ext cx="2772645" cy="2462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</a:pPr>
            <a:r>
              <a:rPr lang="en-US" sz="2000" b="1" dirty="0">
                <a:solidFill>
                  <a:srgbClr val="42535C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Housing Diversity 2.2.2 (j): </a:t>
            </a:r>
            <a:r>
              <a:rPr lang="en-US" sz="1800" dirty="0">
                <a:solidFill>
                  <a:srgbClr val="42535C"/>
                </a:solidFill>
                <a:latin typeface="Segoe UI" pitchFamily="34" charset="0"/>
              </a:rPr>
              <a:t>Accommodate residential-based tourism, such as short-term vacation rentals, or nightly rentals throughout the District.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D36D11-AE34-A3EB-C41E-E3C196E7BDCD}"/>
              </a:ext>
            </a:extLst>
          </p:cNvPr>
          <p:cNvSpPr txBox="1"/>
          <p:nvPr/>
        </p:nvSpPr>
        <p:spPr>
          <a:xfrm>
            <a:off x="7298321" y="3733955"/>
            <a:ext cx="4658729" cy="2432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</a:pPr>
            <a:r>
              <a:rPr lang="en-US" sz="2000" b="1" dirty="0">
                <a:solidFill>
                  <a:srgbClr val="42535C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Tourism Sector 2.6.3(k) </a:t>
            </a:r>
            <a:r>
              <a:rPr lang="en-US" sz="1800" dirty="0">
                <a:solidFill>
                  <a:srgbClr val="42535C"/>
                </a:solidFill>
                <a:latin typeface="Segoe UI" pitchFamily="34" charset="0"/>
              </a:rPr>
              <a:t>STRs are permitted only within the host’s principal residence or an accessory residential suite located on the same property (such as a basement suite), provided the operator obtains and maintains a valid business licence from the District.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Accent underline">
            <a:extLst>
              <a:ext uri="{FF2B5EF4-FFF2-40B4-BE49-F238E27FC236}">
                <a16:creationId xmlns:a16="http://schemas.microsoft.com/office/drawing/2014/main" id="{46FE2D0D-37D3-D0FD-0CC7-4C3C7ABFC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977671" y="4817963"/>
            <a:ext cx="1341120" cy="48768"/>
          </a:xfrm>
          <a:prstGeom prst="rect">
            <a:avLst/>
          </a:prstGeom>
          <a:solidFill>
            <a:srgbClr val="C6402F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Accent underline">
            <a:extLst>
              <a:ext uri="{FF2B5EF4-FFF2-40B4-BE49-F238E27FC236}">
                <a16:creationId xmlns:a16="http://schemas.microsoft.com/office/drawing/2014/main" id="{B74F9C21-38D1-5019-33EC-39FC8A6BB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6335279" y="4817963"/>
            <a:ext cx="1341120" cy="48768"/>
          </a:xfrm>
          <a:prstGeom prst="rect">
            <a:avLst/>
          </a:prstGeom>
          <a:solidFill>
            <a:srgbClr val="C6402F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99860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DC1D20-B385-701D-3D1A-2D695A117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E66EDD1C-567E-951E-99EC-E96E806416B9}"/>
              </a:ext>
            </a:extLst>
          </p:cNvPr>
          <p:cNvSpPr/>
          <p:nvPr/>
        </p:nvSpPr>
        <p:spPr>
          <a:xfrm>
            <a:off x="731520" y="512064"/>
            <a:ext cx="20726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8800" b="1" dirty="0">
                <a:solidFill>
                  <a:srgbClr val="E8622A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01</a:t>
            </a:r>
            <a:endParaRPr lang="en-US" sz="8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BFB29353-6210-2673-40C0-8300EC8BF47D}"/>
              </a:ext>
            </a:extLst>
          </p:cNvPr>
          <p:cNvSpPr/>
          <p:nvPr/>
        </p:nvSpPr>
        <p:spPr>
          <a:xfrm>
            <a:off x="2889504" y="487680"/>
            <a:ext cx="841248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E8622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SECTION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CD326208-65DD-62A3-1B7B-8D6F1C04A18A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2865120" y="902208"/>
            <a:ext cx="847344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b="1" dirty="0">
                <a:solidFill>
                  <a:srgbClr val="123A4F"/>
                </a:solidFill>
                <a:latin typeface="Segoe UI Semibold" pitchFamily="34" charset="0"/>
                <a:cs typeface="Segoe UI Semibold" pitchFamily="34" charset="-120"/>
              </a:rPr>
              <a:t>Context &amp; Update</a:t>
            </a:r>
            <a:endParaRPr lang="en-US" sz="4000" dirty="0"/>
          </a:p>
        </p:txBody>
      </p:sp>
      <p:sp>
        <p:nvSpPr>
          <p:cNvPr id="6" name="Section accent underline">
            <a:extLst>
              <a:ext uri="{FF2B5EF4-FFF2-40B4-BE49-F238E27FC236}">
                <a16:creationId xmlns:a16="http://schemas.microsoft.com/office/drawing/2014/main" id="{FCE3C3F7-70CD-FA30-2383-B8E6257981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89504" y="2048256"/>
            <a:ext cx="8412480" cy="54864"/>
          </a:xfrm>
          <a:prstGeom prst="rect">
            <a:avLst/>
          </a:prstGeom>
          <a:solidFill>
            <a:srgbClr val="E8622A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02A3759-803A-4E40-4FD6-3F6BB2BD5FEF}"/>
              </a:ext>
            </a:extLst>
          </p:cNvPr>
          <p:cNvGrpSpPr/>
          <p:nvPr/>
        </p:nvGrpSpPr>
        <p:grpSpPr>
          <a:xfrm>
            <a:off x="7095745" y="5351300"/>
            <a:ext cx="5132129" cy="1903795"/>
            <a:chOff x="5321808" y="4013475"/>
            <a:chExt cx="3849097" cy="142784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25A0ED6-8987-1D66-EBBB-453D5AB7DF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21808" y="4013475"/>
              <a:ext cx="3849097" cy="142784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1EBDCAD-503C-BE04-F07A-B640A12D1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99728" y="4177578"/>
              <a:ext cx="709968" cy="193001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2D64A8AB-761B-9A82-16E5-0ED2C16633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5711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DAE84F-B1F0-80D4-7DD4-99ABFEB46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>
            <a:extLst>
              <a:ext uri="{FF2B5EF4-FFF2-40B4-BE49-F238E27FC236}">
                <a16:creationId xmlns:a16="http://schemas.microsoft.com/office/drawing/2014/main" id="{F98A03BF-92F1-C9B4-2781-3658C892AB47}"/>
              </a:ext>
            </a:extLst>
          </p:cNvPr>
          <p:cNvSpPr/>
          <p:nvPr/>
        </p:nvSpPr>
        <p:spPr>
          <a:xfrm>
            <a:off x="731520" y="512064"/>
            <a:ext cx="10728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C6402F"/>
                </a:solidFill>
                <a:latin typeface="Segoe UI" pitchFamily="34" charset="0"/>
              </a:rPr>
              <a:t>NEW POLICY</a:t>
            </a:r>
            <a:endParaRPr lang="en-US" sz="1600" dirty="0">
              <a:solidFill>
                <a:srgbClr val="C6402F"/>
              </a:solidFill>
              <a:latin typeface="Calibri" panose="020F0502020204030204"/>
            </a:endParaRPr>
          </a:p>
        </p:txBody>
      </p:sp>
      <p:sp>
        <p:nvSpPr>
          <p:cNvPr id="3" name="Title 0">
            <a:extLst>
              <a:ext uri="{FF2B5EF4-FFF2-40B4-BE49-F238E27FC236}">
                <a16:creationId xmlns:a16="http://schemas.microsoft.com/office/drawing/2014/main" id="{83A4E007-744E-72B8-DD12-EC86F53C8360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731520" y="865632"/>
            <a:ext cx="1072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733" b="1" dirty="0">
                <a:solidFill>
                  <a:srgbClr val="123A4F"/>
                </a:solidFill>
                <a:latin typeface="Segoe UI Semibold" pitchFamily="34" charset="0"/>
              </a:rPr>
              <a:t>Short-Term Rentals</a:t>
            </a:r>
            <a:endParaRPr lang="en-US" sz="3733" dirty="0"/>
          </a:p>
        </p:txBody>
      </p:sp>
      <p:sp>
        <p:nvSpPr>
          <p:cNvPr id="4" name="Accent underline">
            <a:extLst>
              <a:ext uri="{FF2B5EF4-FFF2-40B4-BE49-F238E27FC236}">
                <a16:creationId xmlns:a16="http://schemas.microsoft.com/office/drawing/2014/main" id="{F767FE72-C900-94EA-1EFB-B705D0810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1877568"/>
            <a:ext cx="1341120" cy="48768"/>
          </a:xfrm>
          <a:prstGeom prst="rect">
            <a:avLst/>
          </a:prstGeom>
          <a:solidFill>
            <a:srgbClr val="C6402F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CFDC023E-A13C-B593-8163-E9B90A37244B}"/>
              </a:ext>
            </a:extLst>
          </p:cNvPr>
          <p:cNvSpPr/>
          <p:nvPr/>
        </p:nvSpPr>
        <p:spPr>
          <a:xfrm>
            <a:off x="731520" y="2340864"/>
            <a:ext cx="10728960" cy="3779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>
              <a:lnSpc>
                <a:spcPct val="150000"/>
              </a:lnSpc>
              <a:spcBef>
                <a:spcPts val="1200"/>
              </a:spcBef>
            </a:pPr>
            <a:r>
              <a:rPr lang="en-US" sz="2400" dirty="0">
                <a:solidFill>
                  <a:srgbClr val="42535C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Clearwater’s current STR policy includes:</a:t>
            </a:r>
            <a:endParaRPr lang="en-US" sz="2400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42535C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Temporary Use Permit (TUP): </a:t>
            </a:r>
            <a:r>
              <a:rPr lang="en-US" dirty="0">
                <a:solidFill>
                  <a:srgbClr val="42535C"/>
                </a:solidFill>
                <a:latin typeface="Segoe UI" pitchFamily="34" charset="0"/>
              </a:rPr>
              <a:t>A regulatory tool to permit a commercial use not otherwise allowed in the zone. Issued for up to a 3-year term, option to renew for 1 additional term.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42535C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Business Licence: </a:t>
            </a:r>
            <a:r>
              <a:rPr lang="en-US" dirty="0">
                <a:solidFill>
                  <a:srgbClr val="42535C"/>
                </a:solidFill>
                <a:latin typeface="Segoe UI" pitchFamily="34" charset="0"/>
              </a:rPr>
              <a:t>Includes information such as the operator, local contact person, listing information, required licence number display, and ongoing operating requirements.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42535C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Provincial Registration: </a:t>
            </a:r>
            <a:r>
              <a:rPr lang="en-US" dirty="0">
                <a:solidFill>
                  <a:srgbClr val="4253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provincial registration number is required to list the STR on platforms such as Airbnb, Vrbo, Expedia, Booking…</a:t>
            </a:r>
            <a:endParaRPr lang="en-US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B58D368-BB64-D6A0-360F-10755C90F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4786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3D1A86-B7B0-5810-62A5-6CDA40CED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>
            <a:extLst>
              <a:ext uri="{FF2B5EF4-FFF2-40B4-BE49-F238E27FC236}">
                <a16:creationId xmlns:a16="http://schemas.microsoft.com/office/drawing/2014/main" id="{151716A7-97A3-83B3-B524-7E0AA76C2AD6}"/>
              </a:ext>
            </a:extLst>
          </p:cNvPr>
          <p:cNvSpPr/>
          <p:nvPr/>
        </p:nvSpPr>
        <p:spPr>
          <a:xfrm>
            <a:off x="731520" y="512064"/>
            <a:ext cx="10728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C6402F"/>
                </a:solidFill>
                <a:latin typeface="Segoe UI" pitchFamily="34" charset="0"/>
              </a:rPr>
              <a:t>NEW POLICY</a:t>
            </a:r>
            <a:endParaRPr lang="en-US" sz="1600" dirty="0">
              <a:solidFill>
                <a:srgbClr val="C6402F"/>
              </a:solidFill>
              <a:latin typeface="Calibri" panose="020F0502020204030204"/>
            </a:endParaRPr>
          </a:p>
        </p:txBody>
      </p:sp>
      <p:sp>
        <p:nvSpPr>
          <p:cNvPr id="3" name="Title 0">
            <a:extLst>
              <a:ext uri="{FF2B5EF4-FFF2-40B4-BE49-F238E27FC236}">
                <a16:creationId xmlns:a16="http://schemas.microsoft.com/office/drawing/2014/main" id="{9D53E4AD-735F-C7F5-CCF5-18118E8A66F8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731520" y="865632"/>
            <a:ext cx="1072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733" b="1" dirty="0">
                <a:solidFill>
                  <a:srgbClr val="123A4F"/>
                </a:solidFill>
                <a:latin typeface="Segoe UI Semibold" pitchFamily="34" charset="0"/>
              </a:rPr>
              <a:t>Short-Term Rentals</a:t>
            </a:r>
            <a:endParaRPr lang="en-US" sz="3733" dirty="0"/>
          </a:p>
        </p:txBody>
      </p:sp>
      <p:sp>
        <p:nvSpPr>
          <p:cNvPr id="4" name="Accent underline">
            <a:extLst>
              <a:ext uri="{FF2B5EF4-FFF2-40B4-BE49-F238E27FC236}">
                <a16:creationId xmlns:a16="http://schemas.microsoft.com/office/drawing/2014/main" id="{DE842104-DC89-32F5-8794-307E70860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1877568"/>
            <a:ext cx="1341120" cy="48768"/>
          </a:xfrm>
          <a:prstGeom prst="rect">
            <a:avLst/>
          </a:prstGeom>
          <a:solidFill>
            <a:srgbClr val="C6402F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F4B13700-A8A5-A16D-DD10-C22AF56CD2C9}"/>
              </a:ext>
            </a:extLst>
          </p:cNvPr>
          <p:cNvSpPr/>
          <p:nvPr/>
        </p:nvSpPr>
        <p:spPr>
          <a:xfrm>
            <a:off x="731520" y="2340864"/>
            <a:ext cx="6742430" cy="3779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>
              <a:lnSpc>
                <a:spcPct val="150000"/>
              </a:lnSpc>
              <a:spcBef>
                <a:spcPts val="1200"/>
              </a:spcBef>
            </a:pPr>
            <a:r>
              <a:rPr lang="en-US" sz="2400" dirty="0">
                <a:solidFill>
                  <a:srgbClr val="42535C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Why zoning regulations may offer a simpler solution:</a:t>
            </a:r>
            <a:endParaRPr lang="en-US" sz="2400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2535C"/>
                </a:solidFill>
                <a:latin typeface="Segoe UI" pitchFamily="34" charset="0"/>
              </a:rPr>
              <a:t>Permanent land use - TUPs are temporary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2535C"/>
                </a:solidFill>
                <a:latin typeface="Segoe UI" pitchFamily="34" charset="0"/>
                <a:cs typeface="Segoe UI" panose="020B0502040204020203" pitchFamily="34" charset="0"/>
              </a:rPr>
              <a:t>Reduced cost, time and uncertainty for operators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2535C"/>
                </a:solidFill>
                <a:latin typeface="Segoe UI" pitchFamily="34" charset="0"/>
                <a:cs typeface="Segoe UI" panose="020B0502040204020203" pitchFamily="34" charset="0"/>
              </a:rPr>
              <a:t>Reduces administrate cost for the District</a:t>
            </a:r>
            <a:endParaRPr lang="en-US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D9CF55E-9241-FF58-AA98-CFEBB42ED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pic>
        <p:nvPicPr>
          <p:cNvPr id="7" name="Picture 6" descr="923 Short Term Rental Stock Vectors and Vector Art | Shutterstock">
            <a:extLst>
              <a:ext uri="{FF2B5EF4-FFF2-40B4-BE49-F238E27FC236}">
                <a16:creationId xmlns:a16="http://schemas.microsoft.com/office/drawing/2014/main" id="{17D561D4-AA9F-28D4-54A7-F5226C2DE2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7350" t="-7085" r="7350" b="17885"/>
          <a:stretch>
            <a:fillRect/>
          </a:stretch>
        </p:blipFill>
        <p:spPr>
          <a:xfrm>
            <a:off x="7299325" y="2491486"/>
            <a:ext cx="3714750" cy="2378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439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5FFEE2-9AD2-9EB3-20BE-0919FAE1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>
            <a:extLst>
              <a:ext uri="{FF2B5EF4-FFF2-40B4-BE49-F238E27FC236}">
                <a16:creationId xmlns:a16="http://schemas.microsoft.com/office/drawing/2014/main" id="{019E9FDD-F51F-9E23-1B48-FBDC8E8C5DD0}"/>
              </a:ext>
            </a:extLst>
          </p:cNvPr>
          <p:cNvSpPr/>
          <p:nvPr/>
        </p:nvSpPr>
        <p:spPr>
          <a:xfrm>
            <a:off x="731520" y="512064"/>
            <a:ext cx="10728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C6402F"/>
                </a:solidFill>
                <a:latin typeface="Segoe UI" pitchFamily="34" charset="0"/>
              </a:rPr>
              <a:t>NEW POLICY</a:t>
            </a:r>
            <a:endParaRPr lang="en-US" sz="1600" dirty="0">
              <a:solidFill>
                <a:srgbClr val="C6402F"/>
              </a:solidFill>
              <a:latin typeface="Calibri" panose="020F0502020204030204"/>
            </a:endParaRPr>
          </a:p>
        </p:txBody>
      </p:sp>
      <p:sp>
        <p:nvSpPr>
          <p:cNvPr id="3" name="Title 0">
            <a:extLst>
              <a:ext uri="{FF2B5EF4-FFF2-40B4-BE49-F238E27FC236}">
                <a16:creationId xmlns:a16="http://schemas.microsoft.com/office/drawing/2014/main" id="{8B433882-C1C2-DFAF-D742-3CD514C20AE2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731520" y="865632"/>
            <a:ext cx="1072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733" b="1" dirty="0">
                <a:solidFill>
                  <a:srgbClr val="123A4F"/>
                </a:solidFill>
                <a:latin typeface="Segoe UI Semibold" pitchFamily="34" charset="0"/>
              </a:rPr>
              <a:t>Short-Term Rentals</a:t>
            </a:r>
            <a:endParaRPr lang="en-US" sz="3733" dirty="0"/>
          </a:p>
        </p:txBody>
      </p:sp>
      <p:sp>
        <p:nvSpPr>
          <p:cNvPr id="4" name="Accent underline">
            <a:extLst>
              <a:ext uri="{FF2B5EF4-FFF2-40B4-BE49-F238E27FC236}">
                <a16:creationId xmlns:a16="http://schemas.microsoft.com/office/drawing/2014/main" id="{8CB3E3CB-389D-0DFB-0218-C6AC6E8A8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1877568"/>
            <a:ext cx="1341120" cy="48768"/>
          </a:xfrm>
          <a:prstGeom prst="rect">
            <a:avLst/>
          </a:prstGeom>
          <a:solidFill>
            <a:srgbClr val="C6402F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6C923FAC-A050-9F4B-274B-119CB501A24C}"/>
              </a:ext>
            </a:extLst>
          </p:cNvPr>
          <p:cNvSpPr/>
          <p:nvPr/>
        </p:nvSpPr>
        <p:spPr>
          <a:xfrm>
            <a:off x="731520" y="2340864"/>
            <a:ext cx="10728960" cy="3779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</a:pPr>
            <a:endParaRPr lang="en-US" dirty="0">
              <a:solidFill>
                <a:srgbClr val="42535C"/>
              </a:solidFill>
              <a:latin typeface="Segoe UI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30D33D-DF2A-0128-8537-B08281356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sp>
        <p:nvSpPr>
          <p:cNvPr id="7" name="Accent underline">
            <a:extLst>
              <a:ext uri="{FF2B5EF4-FFF2-40B4-BE49-F238E27FC236}">
                <a16:creationId xmlns:a16="http://schemas.microsoft.com/office/drawing/2014/main" id="{E3ED097B-71F5-23E5-D4FD-B43D1EECB1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156850" y="4566098"/>
            <a:ext cx="1341120" cy="48768"/>
          </a:xfrm>
          <a:prstGeom prst="rect">
            <a:avLst/>
          </a:prstGeom>
          <a:solidFill>
            <a:srgbClr val="C6402F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BE4CC6-8BA8-28C7-E6BF-7EF56F737C6A}"/>
              </a:ext>
            </a:extLst>
          </p:cNvPr>
          <p:cNvSpPr txBox="1"/>
          <p:nvPr/>
        </p:nvSpPr>
        <p:spPr>
          <a:xfrm>
            <a:off x="612792" y="3378037"/>
            <a:ext cx="3063858" cy="2092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</a:pPr>
            <a:r>
              <a:rPr lang="en-US" sz="2000" b="1" dirty="0">
                <a:solidFill>
                  <a:srgbClr val="42535C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Short-term Rental: </a:t>
            </a:r>
            <a:r>
              <a:rPr lang="en-US" sz="1800" dirty="0">
                <a:solidFill>
                  <a:srgbClr val="42535C"/>
                </a:solidFill>
                <a:latin typeface="Segoe UI" pitchFamily="34" charset="0"/>
              </a:rPr>
              <a:t>means the use of a dwelling unit for temporary overnight accommodation for a period of less than </a:t>
            </a:r>
            <a:r>
              <a:rPr lang="en-US" sz="1800" b="1" dirty="0">
                <a:solidFill>
                  <a:srgbClr val="42535C"/>
                </a:solidFill>
                <a:latin typeface="Segoe UI" pitchFamily="34" charset="0"/>
              </a:rPr>
              <a:t>30 consecutive days</a:t>
            </a:r>
            <a:r>
              <a:rPr lang="en-US" sz="1800" dirty="0">
                <a:solidFill>
                  <a:srgbClr val="42535C"/>
                </a:solidFill>
                <a:latin typeface="Segoe UI" pitchFamily="34" charset="0"/>
              </a:rPr>
              <a:t>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B62A60-2537-A51A-69E1-31A8EE9F2051}"/>
              </a:ext>
            </a:extLst>
          </p:cNvPr>
          <p:cNvSpPr txBox="1"/>
          <p:nvPr/>
        </p:nvSpPr>
        <p:spPr>
          <a:xfrm>
            <a:off x="3966094" y="3377874"/>
            <a:ext cx="3263208" cy="1797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</a:pPr>
            <a:r>
              <a:rPr lang="en-US" sz="2000" b="1" dirty="0">
                <a:solidFill>
                  <a:srgbClr val="42535C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Short-term Rental – Major: </a:t>
            </a:r>
            <a:r>
              <a:rPr lang="en-US" sz="1800" dirty="0">
                <a:solidFill>
                  <a:srgbClr val="42535C"/>
                </a:solidFill>
                <a:latin typeface="Segoe UI" pitchFamily="34" charset="0"/>
              </a:rPr>
              <a:t>means a short-term rental that encompasses an </a:t>
            </a:r>
            <a:r>
              <a:rPr lang="en-US" sz="1800" b="1" dirty="0">
                <a:solidFill>
                  <a:srgbClr val="42535C"/>
                </a:solidFill>
                <a:latin typeface="Segoe UI" pitchFamily="34" charset="0"/>
              </a:rPr>
              <a:t>entire principal dwelling </a:t>
            </a:r>
            <a:r>
              <a:rPr lang="en-US" sz="1800" dirty="0">
                <a:solidFill>
                  <a:srgbClr val="42535C"/>
                </a:solidFill>
                <a:latin typeface="Segoe UI" pitchFamily="34" charset="0"/>
              </a:rPr>
              <a:t>unit and/or an entire parcel. </a:t>
            </a:r>
          </a:p>
        </p:txBody>
      </p:sp>
      <p:sp>
        <p:nvSpPr>
          <p:cNvPr id="14" name="Accent underline">
            <a:extLst>
              <a:ext uri="{FF2B5EF4-FFF2-40B4-BE49-F238E27FC236}">
                <a16:creationId xmlns:a16="http://schemas.microsoft.com/office/drawing/2014/main" id="{E2A2F9A9-B271-ECFE-5E81-C11D8558F3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6741155" y="4566098"/>
            <a:ext cx="1341120" cy="48768"/>
          </a:xfrm>
          <a:prstGeom prst="rect">
            <a:avLst/>
          </a:prstGeom>
          <a:solidFill>
            <a:srgbClr val="C6402F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2EE1AD-3C4C-F1DF-6C60-A5725D8A2418}"/>
              </a:ext>
            </a:extLst>
          </p:cNvPr>
          <p:cNvSpPr txBox="1"/>
          <p:nvPr/>
        </p:nvSpPr>
        <p:spPr>
          <a:xfrm>
            <a:off x="7591899" y="3377874"/>
            <a:ext cx="3834176" cy="2425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</a:pPr>
            <a:r>
              <a:rPr lang="en-US" sz="2000" b="1" dirty="0">
                <a:solidFill>
                  <a:srgbClr val="42535C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Short-term Rental – Minor: </a:t>
            </a:r>
            <a:r>
              <a:rPr lang="en-US" sz="1800" dirty="0">
                <a:solidFill>
                  <a:srgbClr val="42535C"/>
                </a:solidFill>
                <a:latin typeface="Segoe UI" pitchFamily="34" charset="0"/>
              </a:rPr>
              <a:t>means a short-term rental within an </a:t>
            </a:r>
            <a:r>
              <a:rPr lang="en-US" sz="1800" b="1" dirty="0">
                <a:solidFill>
                  <a:srgbClr val="42535C"/>
                </a:solidFill>
                <a:latin typeface="Segoe UI" pitchFamily="34" charset="0"/>
              </a:rPr>
              <a:t>entire accessory dwelling</a:t>
            </a:r>
            <a:r>
              <a:rPr lang="en-US" sz="1800" dirty="0">
                <a:solidFill>
                  <a:srgbClr val="42535C"/>
                </a:solidFill>
                <a:latin typeface="Segoe UI" pitchFamily="34" charset="0"/>
              </a:rPr>
              <a:t> unit such as a basement suite, carriage suite, or </a:t>
            </a:r>
            <a:r>
              <a:rPr lang="en-US" dirty="0">
                <a:solidFill>
                  <a:srgbClr val="42535C"/>
                </a:solidFill>
                <a:latin typeface="Segoe UI" pitchFamily="34" charset="0"/>
              </a:rPr>
              <a:t>garden</a:t>
            </a:r>
            <a:r>
              <a:rPr lang="en-US" sz="1800" dirty="0">
                <a:solidFill>
                  <a:srgbClr val="42535C"/>
                </a:solidFill>
                <a:latin typeface="Segoe UI" pitchFamily="34" charset="0"/>
              </a:rPr>
              <a:t> suite and includes an </a:t>
            </a:r>
            <a:r>
              <a:rPr lang="en-US" sz="1800" b="1" dirty="0">
                <a:solidFill>
                  <a:srgbClr val="42535C"/>
                </a:solidFill>
                <a:latin typeface="Segoe UI" pitchFamily="34" charset="0"/>
              </a:rPr>
              <a:t>owner that lives on the parcel </a:t>
            </a:r>
            <a:r>
              <a:rPr lang="en-US" sz="1800" dirty="0">
                <a:solidFill>
                  <a:srgbClr val="42535C"/>
                </a:solidFill>
                <a:latin typeface="Segoe UI" pitchFamily="34" charset="0"/>
              </a:rPr>
              <a:t>as their principal residence.</a:t>
            </a:r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86BFE302-B97B-AA9D-DCDE-E3AFD843B0DF}"/>
              </a:ext>
            </a:extLst>
          </p:cNvPr>
          <p:cNvSpPr/>
          <p:nvPr/>
        </p:nvSpPr>
        <p:spPr>
          <a:xfrm>
            <a:off x="731520" y="2487168"/>
            <a:ext cx="10728960" cy="3779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>
              <a:lnSpc>
                <a:spcPct val="150000"/>
              </a:lnSpc>
              <a:spcBef>
                <a:spcPts val="1200"/>
              </a:spcBef>
            </a:pPr>
            <a:r>
              <a:rPr lang="en-US" sz="2400" dirty="0">
                <a:solidFill>
                  <a:srgbClr val="42535C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The Zoning Bylaw proposes the following STR definitions:</a:t>
            </a:r>
            <a:endParaRPr lang="en-US" sz="2400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289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2AD2CC-1731-9AF6-3680-6B3B8DC90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>
            <a:extLst>
              <a:ext uri="{FF2B5EF4-FFF2-40B4-BE49-F238E27FC236}">
                <a16:creationId xmlns:a16="http://schemas.microsoft.com/office/drawing/2014/main" id="{5A123350-0F1E-D6CD-4966-FBAF7FC255E0}"/>
              </a:ext>
            </a:extLst>
          </p:cNvPr>
          <p:cNvSpPr/>
          <p:nvPr/>
        </p:nvSpPr>
        <p:spPr>
          <a:xfrm>
            <a:off x="731520" y="512064"/>
            <a:ext cx="10728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C6402F"/>
                </a:solidFill>
                <a:latin typeface="Segoe UI" pitchFamily="34" charset="0"/>
              </a:rPr>
              <a:t>NEW POLICY</a:t>
            </a:r>
            <a:endParaRPr lang="en-US" sz="1600" dirty="0">
              <a:solidFill>
                <a:srgbClr val="C6402F"/>
              </a:solidFill>
              <a:latin typeface="Calibri" panose="020F0502020204030204"/>
            </a:endParaRPr>
          </a:p>
        </p:txBody>
      </p:sp>
      <p:sp>
        <p:nvSpPr>
          <p:cNvPr id="3" name="Title 0">
            <a:extLst>
              <a:ext uri="{FF2B5EF4-FFF2-40B4-BE49-F238E27FC236}">
                <a16:creationId xmlns:a16="http://schemas.microsoft.com/office/drawing/2014/main" id="{A445F312-FCC7-4607-17A9-1F260940CDBD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731520" y="865632"/>
            <a:ext cx="1072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733" b="1" dirty="0">
                <a:solidFill>
                  <a:srgbClr val="123A4F"/>
                </a:solidFill>
                <a:latin typeface="Segoe UI Semibold" pitchFamily="34" charset="0"/>
              </a:rPr>
              <a:t>Short-Term Rentals</a:t>
            </a:r>
            <a:endParaRPr lang="en-US" sz="3733" dirty="0"/>
          </a:p>
        </p:txBody>
      </p:sp>
      <p:sp>
        <p:nvSpPr>
          <p:cNvPr id="4" name="Accent underline">
            <a:extLst>
              <a:ext uri="{FF2B5EF4-FFF2-40B4-BE49-F238E27FC236}">
                <a16:creationId xmlns:a16="http://schemas.microsoft.com/office/drawing/2014/main" id="{721DD097-BCC2-D02F-1973-6686174F4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1877568"/>
            <a:ext cx="1341120" cy="48768"/>
          </a:xfrm>
          <a:prstGeom prst="rect">
            <a:avLst/>
          </a:prstGeom>
          <a:solidFill>
            <a:srgbClr val="C6402F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83176B92-6B54-7BC3-DC0D-9D1915D6E5DE}"/>
              </a:ext>
            </a:extLst>
          </p:cNvPr>
          <p:cNvSpPr/>
          <p:nvPr/>
        </p:nvSpPr>
        <p:spPr>
          <a:xfrm>
            <a:off x="731520" y="2340864"/>
            <a:ext cx="11339830" cy="5483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</a:pPr>
            <a:r>
              <a:rPr lang="en-US" sz="2000" b="1" dirty="0">
                <a:solidFill>
                  <a:srgbClr val="42535C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Zoning Bylaw – General Regulations for STRs:</a:t>
            </a:r>
          </a:p>
          <a:p>
            <a:pPr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</a:pPr>
            <a:endParaRPr lang="en-US" dirty="0">
              <a:solidFill>
                <a:srgbClr val="42535C"/>
              </a:solidFill>
              <a:latin typeface="Segoe UI" pitchFamily="34" charset="0"/>
            </a:endParaRPr>
          </a:p>
          <a:p>
            <a:pPr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</a:pPr>
            <a:endParaRPr lang="en-US" dirty="0">
              <a:solidFill>
                <a:srgbClr val="42535C"/>
              </a:solidFill>
              <a:latin typeface="Segoe UI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061F38F-5B53-B82A-B5D3-1D151FD36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490AFB-CC81-861D-75CD-00B1857515D7}"/>
              </a:ext>
            </a:extLst>
          </p:cNvPr>
          <p:cNvSpPr txBox="1"/>
          <p:nvPr/>
        </p:nvSpPr>
        <p:spPr>
          <a:xfrm>
            <a:off x="731520" y="3089073"/>
            <a:ext cx="5053330" cy="2003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42535C"/>
                </a:solidFill>
                <a:latin typeface="Segoe UI" pitchFamily="34" charset="0"/>
              </a:rPr>
              <a:t>Building Permit</a:t>
            </a:r>
          </a:p>
          <a:p>
            <a:pPr marL="285750" indent="-28575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42535C"/>
                </a:solidFill>
                <a:latin typeface="Segoe UI" pitchFamily="34" charset="0"/>
              </a:rPr>
              <a:t>Compliance with BC Building Code and applicable local and Provincial enactments</a:t>
            </a:r>
          </a:p>
          <a:p>
            <a:pPr marL="285750" indent="-28575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42535C"/>
                </a:solidFill>
                <a:latin typeface="Segoe UI" pitchFamily="34" charset="0"/>
              </a:rPr>
              <a:t>Building and Fire Inspection </a:t>
            </a:r>
          </a:p>
          <a:p>
            <a:pPr marL="285750" indent="-28575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42535C"/>
                </a:solidFill>
                <a:latin typeface="Segoe UI" pitchFamily="34" charset="0"/>
              </a:rPr>
              <a:t>Valid business licence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45BB7E-6792-9156-6F4A-A9C052BA2C26}"/>
              </a:ext>
            </a:extLst>
          </p:cNvPr>
          <p:cNvSpPr txBox="1"/>
          <p:nvPr/>
        </p:nvSpPr>
        <p:spPr>
          <a:xfrm>
            <a:off x="6242050" y="3089073"/>
            <a:ext cx="5218430" cy="2003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42535C"/>
                </a:solidFill>
                <a:latin typeface="Segoe UI" pitchFamily="34" charset="0"/>
              </a:rPr>
              <a:t> Additional parking space</a:t>
            </a:r>
          </a:p>
          <a:p>
            <a:pPr marL="285750" indent="-28575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42535C"/>
                </a:solidFill>
                <a:latin typeface="Segoe UI" pitchFamily="34" charset="0"/>
              </a:rPr>
              <a:t>Payment of applicable charges and fees</a:t>
            </a:r>
          </a:p>
          <a:p>
            <a:pPr marL="285750" indent="-28575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42535C"/>
                </a:solidFill>
                <a:latin typeface="Segoe UI" pitchFamily="34" charset="0"/>
              </a:rPr>
              <a:t>Connect to water and sanitary sewer or</a:t>
            </a:r>
          </a:p>
          <a:p>
            <a:pPr marL="285750" indent="-28575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42535C"/>
                </a:solidFill>
                <a:latin typeface="Segoe UI" pitchFamily="34" charset="0"/>
              </a:rPr>
              <a:t>Approved water supply and sanitary sewage disposal system, may include a reserve septic dispersal area</a:t>
            </a:r>
          </a:p>
        </p:txBody>
      </p:sp>
    </p:spTree>
    <p:extLst>
      <p:ext uri="{BB962C8B-B14F-4D97-AF65-F5344CB8AC3E}">
        <p14:creationId xmlns:p14="http://schemas.microsoft.com/office/powerpoint/2010/main" val="1229083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BA9D68-1E06-CD19-B30D-F86F92E93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AD1F377B-0930-8975-03B1-794A0E4F807F}"/>
              </a:ext>
            </a:extLst>
          </p:cNvPr>
          <p:cNvSpPr/>
          <p:nvPr/>
        </p:nvSpPr>
        <p:spPr>
          <a:xfrm>
            <a:off x="731520" y="512064"/>
            <a:ext cx="20726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8800" b="1" dirty="0">
                <a:solidFill>
                  <a:srgbClr val="E8622A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01</a:t>
            </a:r>
            <a:endParaRPr lang="en-US" sz="8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8564BCDE-135C-28BC-8DAF-2770C53F1D57}"/>
              </a:ext>
            </a:extLst>
          </p:cNvPr>
          <p:cNvSpPr/>
          <p:nvPr/>
        </p:nvSpPr>
        <p:spPr>
          <a:xfrm>
            <a:off x="2889504" y="487680"/>
            <a:ext cx="841248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E8622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SHORT-TERM RENTALS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F1A080E5-AA53-F5F6-A7D0-81103A12BA0F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2865120" y="902208"/>
            <a:ext cx="847344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b="1" dirty="0">
                <a:solidFill>
                  <a:srgbClr val="123A4F"/>
                </a:solidFill>
                <a:latin typeface="Segoe UI Semibold" pitchFamily="34" charset="0"/>
                <a:cs typeface="Segoe UI Semibold" pitchFamily="34" charset="-120"/>
              </a:rPr>
              <a:t>Option</a:t>
            </a:r>
            <a:endParaRPr lang="en-US" sz="4000" dirty="0"/>
          </a:p>
        </p:txBody>
      </p:sp>
      <p:sp>
        <p:nvSpPr>
          <p:cNvPr id="6" name="Section accent underline">
            <a:extLst>
              <a:ext uri="{FF2B5EF4-FFF2-40B4-BE49-F238E27FC236}">
                <a16:creationId xmlns:a16="http://schemas.microsoft.com/office/drawing/2014/main" id="{C7E11CA0-6F7B-B517-B421-B844A54CE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89504" y="2048256"/>
            <a:ext cx="8412480" cy="54864"/>
          </a:xfrm>
          <a:prstGeom prst="rect">
            <a:avLst/>
          </a:prstGeom>
          <a:solidFill>
            <a:srgbClr val="E8622A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5742662-6EF6-D2DB-87BB-0DF0376E6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sp>
        <p:nvSpPr>
          <p:cNvPr id="10" name="Left column">
            <a:extLst>
              <a:ext uri="{FF2B5EF4-FFF2-40B4-BE49-F238E27FC236}">
                <a16:creationId xmlns:a16="http://schemas.microsoft.com/office/drawing/2014/main" id="{BA31CBC3-2EC7-D377-CC1E-D74173E60117}"/>
              </a:ext>
            </a:extLst>
          </p:cNvPr>
          <p:cNvSpPr/>
          <p:nvPr/>
        </p:nvSpPr>
        <p:spPr>
          <a:xfrm>
            <a:off x="731520" y="2854961"/>
            <a:ext cx="4602480" cy="3901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 defTabSz="1219170"/>
            <a:r>
              <a:rPr lang="en-US" sz="2133" b="1" dirty="0">
                <a:solidFill>
                  <a:srgbClr val="123A4F"/>
                </a:solidFill>
                <a:latin typeface="Segoe UI Semibold" pitchFamily="34" charset="0"/>
              </a:rPr>
              <a:t>Short-term Rental Minor</a:t>
            </a:r>
          </a:p>
          <a:p>
            <a:pPr algn="just" defTabSz="1219170">
              <a:lnSpc>
                <a:spcPct val="135000"/>
              </a:lnSpc>
              <a:spcBef>
                <a:spcPts val="933"/>
              </a:spcBef>
            </a:pP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Allow </a:t>
            </a:r>
            <a:r>
              <a:rPr lang="en-US" sz="1867" b="1" dirty="0">
                <a:solidFill>
                  <a:srgbClr val="42535C"/>
                </a:solidFill>
                <a:latin typeface="Segoe UI" pitchFamily="34" charset="0"/>
              </a:rPr>
              <a:t>STR – Minor </a:t>
            </a: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as a permitted use all housing zones that permit single-detached dwellings and ADUs (secondary suites, carriage or garden suites). </a:t>
            </a:r>
          </a:p>
        </p:txBody>
      </p:sp>
      <p:sp>
        <p:nvSpPr>
          <p:cNvPr id="13" name="Right column">
            <a:extLst>
              <a:ext uri="{FF2B5EF4-FFF2-40B4-BE49-F238E27FC236}">
                <a16:creationId xmlns:a16="http://schemas.microsoft.com/office/drawing/2014/main" id="{2219BCAD-87A9-DAF1-5A60-A2BF364937F1}"/>
              </a:ext>
            </a:extLst>
          </p:cNvPr>
          <p:cNvSpPr/>
          <p:nvPr/>
        </p:nvSpPr>
        <p:spPr>
          <a:xfrm>
            <a:off x="6991642" y="2854961"/>
            <a:ext cx="3878288" cy="3901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 defTabSz="1219170"/>
            <a:r>
              <a:rPr lang="en-US" sz="2133" b="1" dirty="0">
                <a:solidFill>
                  <a:srgbClr val="123A4F"/>
                </a:solidFill>
                <a:latin typeface="Segoe UI Semibold" pitchFamily="34" charset="0"/>
              </a:rPr>
              <a:t>Short-term Rental - Major</a:t>
            </a:r>
          </a:p>
          <a:p>
            <a:pPr algn="just" defTabSz="1219170">
              <a:lnSpc>
                <a:spcPct val="135000"/>
              </a:lnSpc>
              <a:spcBef>
                <a:spcPts val="933"/>
              </a:spcBef>
            </a:pP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Allow </a:t>
            </a:r>
            <a:r>
              <a:rPr lang="en-US" sz="1867" b="1" dirty="0">
                <a:solidFill>
                  <a:srgbClr val="42535C"/>
                </a:solidFill>
                <a:latin typeface="Segoe UI" pitchFamily="34" charset="0"/>
              </a:rPr>
              <a:t>STR – Major </a:t>
            </a: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as a permitted use in mixed use, general and recreational commercial zones. 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Section accent underline">
            <a:extLst>
              <a:ext uri="{FF2B5EF4-FFF2-40B4-BE49-F238E27FC236}">
                <a16:creationId xmlns:a16="http://schemas.microsoft.com/office/drawing/2014/main" id="{9F8A5980-1A34-FFCF-4269-67A329161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071916" y="4178808"/>
            <a:ext cx="8412480" cy="54864"/>
          </a:xfrm>
          <a:prstGeom prst="rect">
            <a:avLst/>
          </a:prstGeom>
          <a:solidFill>
            <a:srgbClr val="E8622A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802937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7061AC-C6DF-7B49-74C0-FBC1B1A2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E87A0493-8E66-528A-5AD4-ED665B015683}"/>
              </a:ext>
            </a:extLst>
          </p:cNvPr>
          <p:cNvSpPr/>
          <p:nvPr/>
        </p:nvSpPr>
        <p:spPr>
          <a:xfrm>
            <a:off x="731520" y="512064"/>
            <a:ext cx="20726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8800" b="1" dirty="0">
                <a:solidFill>
                  <a:srgbClr val="7B4CA0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02</a:t>
            </a:r>
            <a:endParaRPr lang="en-US" sz="8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654BFA89-8F8F-4256-E398-67AB9BFB5FFC}"/>
              </a:ext>
            </a:extLst>
          </p:cNvPr>
          <p:cNvSpPr/>
          <p:nvPr/>
        </p:nvSpPr>
        <p:spPr>
          <a:xfrm>
            <a:off x="2889504" y="487680"/>
            <a:ext cx="841248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7B4CA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SHORT-TERM RENTALS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3BBE55D9-23CC-A217-4B6D-51577549407B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2865120" y="902208"/>
            <a:ext cx="847344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b="1" dirty="0">
                <a:solidFill>
                  <a:srgbClr val="123A4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Option</a:t>
            </a:r>
            <a:endParaRPr lang="en-US" sz="4000" dirty="0"/>
          </a:p>
        </p:txBody>
      </p:sp>
      <p:sp>
        <p:nvSpPr>
          <p:cNvPr id="6" name="Section accent underline">
            <a:extLst>
              <a:ext uri="{FF2B5EF4-FFF2-40B4-BE49-F238E27FC236}">
                <a16:creationId xmlns:a16="http://schemas.microsoft.com/office/drawing/2014/main" id="{ABB645C0-5B56-7FFF-0BE3-8D3AF315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89504" y="2048256"/>
            <a:ext cx="8412480" cy="54864"/>
          </a:xfrm>
          <a:prstGeom prst="rect">
            <a:avLst/>
          </a:prstGeom>
          <a:solidFill>
            <a:srgbClr val="7B4CA0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61AB09D-0CCE-DBB0-5218-28FA4EAC8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sp>
        <p:nvSpPr>
          <p:cNvPr id="10" name="Left column">
            <a:extLst>
              <a:ext uri="{FF2B5EF4-FFF2-40B4-BE49-F238E27FC236}">
                <a16:creationId xmlns:a16="http://schemas.microsoft.com/office/drawing/2014/main" id="{927F8164-4B78-7F52-48EF-306CEEE4E93E}"/>
              </a:ext>
            </a:extLst>
          </p:cNvPr>
          <p:cNvSpPr/>
          <p:nvPr/>
        </p:nvSpPr>
        <p:spPr>
          <a:xfrm>
            <a:off x="731520" y="2804161"/>
            <a:ext cx="4646930" cy="3901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 defTabSz="1219170"/>
            <a:r>
              <a:rPr lang="en-US" sz="2133" b="1" dirty="0">
                <a:solidFill>
                  <a:srgbClr val="123A4F"/>
                </a:solidFill>
                <a:latin typeface="Segoe UI Semibold" pitchFamily="34" charset="0"/>
              </a:rPr>
              <a:t>Short-term Rental Minor</a:t>
            </a:r>
          </a:p>
          <a:p>
            <a:pPr algn="just" defTabSz="1219170">
              <a:lnSpc>
                <a:spcPct val="135000"/>
              </a:lnSpc>
              <a:spcBef>
                <a:spcPts val="933"/>
              </a:spcBef>
            </a:pP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Allow </a:t>
            </a:r>
            <a:r>
              <a:rPr lang="en-US" sz="1867" b="1" dirty="0">
                <a:solidFill>
                  <a:srgbClr val="42535C"/>
                </a:solidFill>
                <a:latin typeface="Segoe UI" pitchFamily="34" charset="0"/>
              </a:rPr>
              <a:t>STR – Minor </a:t>
            </a: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as a permitted use all housing zones that permit single-detached dwellings and ADUs (secondary suites, carriage or garden suites). </a:t>
            </a:r>
          </a:p>
        </p:txBody>
      </p:sp>
      <p:sp>
        <p:nvSpPr>
          <p:cNvPr id="13" name="Right column">
            <a:extLst>
              <a:ext uri="{FF2B5EF4-FFF2-40B4-BE49-F238E27FC236}">
                <a16:creationId xmlns:a16="http://schemas.microsoft.com/office/drawing/2014/main" id="{63CEEF19-EE7F-72A1-0C7B-FA6A3AFAD4EE}"/>
              </a:ext>
            </a:extLst>
          </p:cNvPr>
          <p:cNvSpPr/>
          <p:nvPr/>
        </p:nvSpPr>
        <p:spPr>
          <a:xfrm>
            <a:off x="6954812" y="2804161"/>
            <a:ext cx="5083520" cy="3901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2133" b="1" dirty="0">
                <a:solidFill>
                  <a:srgbClr val="123A4F"/>
                </a:solidFill>
                <a:latin typeface="Segoe UI Semibold" pitchFamily="34" charset="0"/>
              </a:rPr>
              <a:t>Short-term Rental - Major</a:t>
            </a:r>
          </a:p>
          <a:p>
            <a:pPr defTabSz="1219170">
              <a:lnSpc>
                <a:spcPct val="135000"/>
              </a:lnSpc>
              <a:spcBef>
                <a:spcPts val="933"/>
              </a:spcBef>
            </a:pPr>
            <a:r>
              <a:rPr lang="en-US" sz="1867" b="1" dirty="0">
                <a:solidFill>
                  <a:srgbClr val="42535C"/>
                </a:solidFill>
                <a:latin typeface="Segoe UI" pitchFamily="34" charset="0"/>
              </a:rPr>
              <a:t>STR – Major </a:t>
            </a: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not permitted.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Section accent underline">
            <a:extLst>
              <a:ext uri="{FF2B5EF4-FFF2-40B4-BE49-F238E27FC236}">
                <a16:creationId xmlns:a16="http://schemas.microsoft.com/office/drawing/2014/main" id="{8DE9A77A-14BC-512D-87C8-B6C6D67B1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071916" y="4178808"/>
            <a:ext cx="8412480" cy="54864"/>
          </a:xfrm>
          <a:prstGeom prst="rect">
            <a:avLst/>
          </a:prstGeom>
          <a:solidFill>
            <a:srgbClr val="7B4CA0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316148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FEC85C-D025-3AF8-2C1A-65E68260E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E92060B7-2622-1206-5BFD-9BBBB0C35CD1}"/>
              </a:ext>
            </a:extLst>
          </p:cNvPr>
          <p:cNvSpPr/>
          <p:nvPr/>
        </p:nvSpPr>
        <p:spPr>
          <a:xfrm>
            <a:off x="731520" y="512064"/>
            <a:ext cx="20726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8800" b="1" dirty="0">
                <a:solidFill>
                  <a:srgbClr val="2A9D8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03</a:t>
            </a:r>
            <a:endParaRPr lang="en-US" sz="8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0EE849EC-ACDB-8D16-B5B4-5E568623AA8F}"/>
              </a:ext>
            </a:extLst>
          </p:cNvPr>
          <p:cNvSpPr/>
          <p:nvPr/>
        </p:nvSpPr>
        <p:spPr>
          <a:xfrm>
            <a:off x="2889504" y="487680"/>
            <a:ext cx="841248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2A9D8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SHORT-TERM RENTALS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D39279AA-515E-B3F1-1AD6-C819C7E48DAA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2865120" y="902208"/>
            <a:ext cx="847344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b="1" dirty="0">
                <a:solidFill>
                  <a:srgbClr val="123A4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Option</a:t>
            </a:r>
            <a:endParaRPr lang="en-US" sz="4000" dirty="0"/>
          </a:p>
        </p:txBody>
      </p:sp>
      <p:sp>
        <p:nvSpPr>
          <p:cNvPr id="6" name="Section accent underline">
            <a:extLst>
              <a:ext uri="{FF2B5EF4-FFF2-40B4-BE49-F238E27FC236}">
                <a16:creationId xmlns:a16="http://schemas.microsoft.com/office/drawing/2014/main" id="{AA3778C9-6923-39C3-FB6C-87B43F89E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89504" y="2048256"/>
            <a:ext cx="8412480" cy="54864"/>
          </a:xfrm>
          <a:prstGeom prst="rect">
            <a:avLst/>
          </a:prstGeom>
          <a:solidFill>
            <a:srgbClr val="2A9D8F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1DF5DA1-BB29-FB1C-4D30-3894FE7154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sp>
        <p:nvSpPr>
          <p:cNvPr id="7" name="Right column">
            <a:extLst>
              <a:ext uri="{FF2B5EF4-FFF2-40B4-BE49-F238E27FC236}">
                <a16:creationId xmlns:a16="http://schemas.microsoft.com/office/drawing/2014/main" id="{F9A5F3A9-DFBA-FF49-E1E9-317E58782996}"/>
              </a:ext>
            </a:extLst>
          </p:cNvPr>
          <p:cNvSpPr/>
          <p:nvPr/>
        </p:nvSpPr>
        <p:spPr>
          <a:xfrm>
            <a:off x="6955955" y="2804161"/>
            <a:ext cx="3732238" cy="3901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 defTabSz="1219170"/>
            <a:r>
              <a:rPr lang="en-US" sz="2133" b="1" dirty="0">
                <a:solidFill>
                  <a:srgbClr val="123A4F"/>
                </a:solidFill>
                <a:latin typeface="Segoe UI Semibold" pitchFamily="34" charset="0"/>
              </a:rPr>
              <a:t>Short-term Rental - Major</a:t>
            </a:r>
          </a:p>
          <a:p>
            <a:pPr algn="just" defTabSz="1219170">
              <a:lnSpc>
                <a:spcPct val="135000"/>
              </a:lnSpc>
              <a:spcBef>
                <a:spcPts val="933"/>
              </a:spcBef>
            </a:pP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Allow </a:t>
            </a:r>
            <a:r>
              <a:rPr lang="en-US" sz="1867" b="1" dirty="0">
                <a:solidFill>
                  <a:srgbClr val="42535C"/>
                </a:solidFill>
                <a:latin typeface="Segoe UI" pitchFamily="34" charset="0"/>
              </a:rPr>
              <a:t>STR Major </a:t>
            </a: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as a permitted use in mixed-use, general and recreational commercial zones.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Left column">
            <a:extLst>
              <a:ext uri="{FF2B5EF4-FFF2-40B4-BE49-F238E27FC236}">
                <a16:creationId xmlns:a16="http://schemas.microsoft.com/office/drawing/2014/main" id="{E0F5530E-4A67-86FB-F887-6AEF8331B038}"/>
              </a:ext>
            </a:extLst>
          </p:cNvPr>
          <p:cNvSpPr/>
          <p:nvPr/>
        </p:nvSpPr>
        <p:spPr>
          <a:xfrm>
            <a:off x="731520" y="2804161"/>
            <a:ext cx="5083520" cy="3901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2133" b="1" dirty="0">
                <a:solidFill>
                  <a:srgbClr val="123A4F"/>
                </a:solidFill>
                <a:latin typeface="Segoe UI Semibold" pitchFamily="34" charset="0"/>
              </a:rPr>
              <a:t>Short-term Rental Minor</a:t>
            </a:r>
          </a:p>
          <a:p>
            <a:pPr defTabSz="1219170">
              <a:lnSpc>
                <a:spcPct val="135000"/>
              </a:lnSpc>
              <a:spcBef>
                <a:spcPts val="933"/>
              </a:spcBef>
            </a:pPr>
            <a:r>
              <a:rPr lang="en-US" sz="1867" b="1" dirty="0">
                <a:solidFill>
                  <a:srgbClr val="42535C"/>
                </a:solidFill>
                <a:latin typeface="Segoe UI" pitchFamily="34" charset="0"/>
              </a:rPr>
              <a:t>STR – Minor </a:t>
            </a: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not permitted.</a:t>
            </a:r>
          </a:p>
        </p:txBody>
      </p:sp>
      <p:sp>
        <p:nvSpPr>
          <p:cNvPr id="8" name="Section accent underline">
            <a:extLst>
              <a:ext uri="{FF2B5EF4-FFF2-40B4-BE49-F238E27FC236}">
                <a16:creationId xmlns:a16="http://schemas.microsoft.com/office/drawing/2014/main" id="{7194CE09-DF9E-B2C7-D65C-ED322769A4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071916" y="4178808"/>
            <a:ext cx="8412480" cy="54864"/>
          </a:xfrm>
          <a:prstGeom prst="rect">
            <a:avLst/>
          </a:prstGeom>
          <a:solidFill>
            <a:srgbClr val="2A9D8F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537952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074980-7B78-9AAB-A9EC-C914A3F8D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E029FBBB-B993-A527-1689-3BE28EE1F7F2}"/>
              </a:ext>
            </a:extLst>
          </p:cNvPr>
          <p:cNvSpPr/>
          <p:nvPr/>
        </p:nvSpPr>
        <p:spPr>
          <a:xfrm>
            <a:off x="731520" y="512064"/>
            <a:ext cx="20726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8800" b="1" dirty="0">
                <a:solidFill>
                  <a:srgbClr val="C6402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04</a:t>
            </a:r>
            <a:endParaRPr lang="en-US" sz="8800" dirty="0">
              <a:solidFill>
                <a:srgbClr val="C6402F"/>
              </a:solidFill>
              <a:latin typeface="Calibri" panose="020F0502020204030204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C8E406E0-5E85-FA8E-89DF-E95538399F2E}"/>
              </a:ext>
            </a:extLst>
          </p:cNvPr>
          <p:cNvSpPr/>
          <p:nvPr/>
        </p:nvSpPr>
        <p:spPr>
          <a:xfrm>
            <a:off x="2889504" y="487680"/>
            <a:ext cx="841248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C6402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SHORT-TERM RENTALS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423AFA96-B1ED-02FE-8D2B-2E798F5ACA99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2865120" y="902208"/>
            <a:ext cx="847344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b="1" dirty="0">
                <a:solidFill>
                  <a:srgbClr val="123A4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Option</a:t>
            </a:r>
            <a:endParaRPr lang="en-US" sz="4000" dirty="0"/>
          </a:p>
        </p:txBody>
      </p:sp>
      <p:sp>
        <p:nvSpPr>
          <p:cNvPr id="6" name="Section accent underline">
            <a:extLst>
              <a:ext uri="{FF2B5EF4-FFF2-40B4-BE49-F238E27FC236}">
                <a16:creationId xmlns:a16="http://schemas.microsoft.com/office/drawing/2014/main" id="{006CEDDC-8B2C-1E11-7760-0408A3CA9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89504" y="2048256"/>
            <a:ext cx="8412480" cy="54864"/>
          </a:xfrm>
          <a:prstGeom prst="rect">
            <a:avLst/>
          </a:prstGeom>
          <a:solidFill>
            <a:srgbClr val="C6402F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DA78BF5-9E87-17D6-7E5D-A1969F238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sp>
        <p:nvSpPr>
          <p:cNvPr id="12" name="Left column">
            <a:extLst>
              <a:ext uri="{FF2B5EF4-FFF2-40B4-BE49-F238E27FC236}">
                <a16:creationId xmlns:a16="http://schemas.microsoft.com/office/drawing/2014/main" id="{84E66F18-90AB-51FD-F757-A896A22A4440}"/>
              </a:ext>
            </a:extLst>
          </p:cNvPr>
          <p:cNvSpPr/>
          <p:nvPr/>
        </p:nvSpPr>
        <p:spPr>
          <a:xfrm>
            <a:off x="731520" y="2906014"/>
            <a:ext cx="4843780" cy="23517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 defTabSz="1219170">
              <a:lnSpc>
                <a:spcPct val="150000"/>
              </a:lnSpc>
              <a:buClr>
                <a:srgbClr val="C6402F"/>
              </a:buClr>
            </a:pPr>
            <a:r>
              <a:rPr lang="en-US" sz="2133" b="1" dirty="0">
                <a:solidFill>
                  <a:srgbClr val="123A4F"/>
                </a:solidFill>
                <a:latin typeface="Segoe UI Semibold" pitchFamily="34" charset="0"/>
              </a:rPr>
              <a:t>Short-term Rental</a:t>
            </a:r>
          </a:p>
          <a:p>
            <a:pPr algn="just" defTabSz="1219170">
              <a:lnSpc>
                <a:spcPct val="150000"/>
              </a:lnSpc>
              <a:buClr>
                <a:srgbClr val="C6402F"/>
              </a:buClr>
            </a:pPr>
            <a:r>
              <a:rPr lang="en-US" sz="2133" dirty="0">
                <a:solidFill>
                  <a:srgbClr val="123A4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Allow STRs as a permitted use without categorization subject to meeting the general regulations of the Zoning Bylaw. </a:t>
            </a:r>
          </a:p>
          <a:p>
            <a:pPr defTabSz="1219170">
              <a:buClr>
                <a:srgbClr val="C6402F"/>
              </a:buClr>
            </a:pPr>
            <a:endParaRPr lang="en-US" sz="2133" b="1" dirty="0">
              <a:solidFill>
                <a:srgbClr val="123A4F"/>
              </a:solidFill>
              <a:latin typeface="Segoe UI Semibold" pitchFamily="34" charset="0"/>
            </a:endParaRPr>
          </a:p>
          <a:p>
            <a:pPr marL="342900" indent="-342900" defTabSz="1219170">
              <a:lnSpc>
                <a:spcPct val="135000"/>
              </a:lnSpc>
              <a:spcBef>
                <a:spcPts val="933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endParaRPr lang="en-US" sz="1867" dirty="0">
              <a:solidFill>
                <a:srgbClr val="42535C"/>
              </a:solidFill>
              <a:latin typeface="Segoe UI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7484EA8-9E09-AF69-C2FC-22BA3E6DB2B2}"/>
              </a:ext>
            </a:extLst>
          </p:cNvPr>
          <p:cNvSpPr txBox="1"/>
          <p:nvPr/>
        </p:nvSpPr>
        <p:spPr>
          <a:xfrm>
            <a:off x="6858908" y="2906014"/>
            <a:ext cx="5021942" cy="2000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lnSpc>
                <a:spcPct val="150000"/>
              </a:lnSpc>
              <a:buClr>
                <a:srgbClr val="C6402F"/>
              </a:buClr>
            </a:pPr>
            <a:r>
              <a:rPr lang="en-US" sz="2133" b="1" dirty="0">
                <a:solidFill>
                  <a:srgbClr val="123A4F"/>
                </a:solidFill>
                <a:latin typeface="Segoe UI Semibold" pitchFamily="34" charset="0"/>
              </a:rPr>
              <a:t>Zoning</a:t>
            </a:r>
          </a:p>
          <a:p>
            <a:pPr defTabSz="1219170">
              <a:lnSpc>
                <a:spcPct val="150000"/>
              </a:lnSpc>
              <a:buClr>
                <a:srgbClr val="C6402F"/>
              </a:buClr>
            </a:pPr>
            <a:r>
              <a:rPr lang="en-US" sz="2133" dirty="0">
                <a:solidFill>
                  <a:srgbClr val="123A4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 use can be assigned to specific zones or allowed outright across all zones. </a:t>
            </a:r>
          </a:p>
        </p:txBody>
      </p:sp>
      <p:sp>
        <p:nvSpPr>
          <p:cNvPr id="7" name="Section accent underline">
            <a:extLst>
              <a:ext uri="{FF2B5EF4-FFF2-40B4-BE49-F238E27FC236}">
                <a16:creationId xmlns:a16="http://schemas.microsoft.com/office/drawing/2014/main" id="{2CD1EF26-CAF1-E084-5E25-C549E4E83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071916" y="4178808"/>
            <a:ext cx="8412480" cy="54864"/>
          </a:xfrm>
          <a:prstGeom prst="rect">
            <a:avLst/>
          </a:prstGeom>
          <a:solidFill>
            <a:srgbClr val="C6402F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712619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817880-09AA-4FB4-0967-9C220CABF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>
            <a:extLst>
              <a:ext uri="{FF2B5EF4-FFF2-40B4-BE49-F238E27FC236}">
                <a16:creationId xmlns:a16="http://schemas.microsoft.com/office/drawing/2014/main" id="{81344ACD-54D0-8F81-576F-9B6C9FDD7AB2}"/>
              </a:ext>
            </a:extLst>
          </p:cNvPr>
          <p:cNvSpPr/>
          <p:nvPr/>
        </p:nvSpPr>
        <p:spPr>
          <a:xfrm>
            <a:off x="731520" y="512064"/>
            <a:ext cx="10728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C6402F"/>
                </a:solidFill>
                <a:latin typeface="Segoe UI" pitchFamily="34" charset="0"/>
              </a:rPr>
              <a:t>NEW POLICY</a:t>
            </a:r>
            <a:endParaRPr lang="en-US" sz="1600" dirty="0">
              <a:solidFill>
                <a:srgbClr val="C6402F"/>
              </a:solidFill>
              <a:latin typeface="Calibri" panose="020F0502020204030204"/>
            </a:endParaRPr>
          </a:p>
        </p:txBody>
      </p:sp>
      <p:sp>
        <p:nvSpPr>
          <p:cNvPr id="3" name="Title 0">
            <a:extLst>
              <a:ext uri="{FF2B5EF4-FFF2-40B4-BE49-F238E27FC236}">
                <a16:creationId xmlns:a16="http://schemas.microsoft.com/office/drawing/2014/main" id="{87B4EB8C-0D9C-911D-09C9-3845DE6EA019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731520" y="865632"/>
            <a:ext cx="1072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733" b="1" dirty="0">
                <a:solidFill>
                  <a:srgbClr val="123A4F"/>
                </a:solidFill>
                <a:latin typeface="Segoe UI Semibold" pitchFamily="34" charset="0"/>
              </a:rPr>
              <a:t>Short-Term Rentals</a:t>
            </a:r>
            <a:endParaRPr lang="en-US" sz="3733" dirty="0"/>
          </a:p>
        </p:txBody>
      </p:sp>
      <p:sp>
        <p:nvSpPr>
          <p:cNvPr id="4" name="Accent underline">
            <a:extLst>
              <a:ext uri="{FF2B5EF4-FFF2-40B4-BE49-F238E27FC236}">
                <a16:creationId xmlns:a16="http://schemas.microsoft.com/office/drawing/2014/main" id="{784871B4-0849-0E5F-96BC-9BBFE33FC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1877568"/>
            <a:ext cx="1341120" cy="48768"/>
          </a:xfrm>
          <a:prstGeom prst="rect">
            <a:avLst/>
          </a:prstGeom>
          <a:solidFill>
            <a:srgbClr val="C6402F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B1B61203-544F-8ECE-AB01-A47B915FF418}"/>
              </a:ext>
            </a:extLst>
          </p:cNvPr>
          <p:cNvSpPr/>
          <p:nvPr/>
        </p:nvSpPr>
        <p:spPr>
          <a:xfrm>
            <a:off x="731520" y="2199568"/>
            <a:ext cx="5275580" cy="42694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</a:pPr>
            <a:r>
              <a:rPr lang="en-US" sz="2000" b="1" dirty="0">
                <a:solidFill>
                  <a:srgbClr val="42535C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Option 1: 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253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 – Minor: permitted in all low and medium density residential zones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253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 – Major: permitted in all mixed-use, general and recreational commercial zones</a:t>
            </a:r>
            <a:endParaRPr lang="en-US" dirty="0">
              <a:solidFill>
                <a:srgbClr val="42535C"/>
              </a:solidFill>
              <a:latin typeface="Segoe UI" pitchFamily="34" charset="0"/>
            </a:endParaRPr>
          </a:p>
          <a:p>
            <a:pPr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</a:pPr>
            <a:r>
              <a:rPr lang="en-US" sz="2000" b="1" dirty="0">
                <a:solidFill>
                  <a:srgbClr val="42535C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Option 2: 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2535C"/>
                </a:solidFill>
                <a:latin typeface="Segoe UI" pitchFamily="34" charset="0"/>
                <a:cs typeface="Segoe UI Semibold" panose="020B0702040204020203" pitchFamily="34" charset="0"/>
              </a:rPr>
              <a:t>STR – </a:t>
            </a:r>
            <a:r>
              <a:rPr lang="en-US" dirty="0">
                <a:solidFill>
                  <a:srgbClr val="4253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Minor: permitted in all low and medium density residential zones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2535C"/>
                </a:solidFill>
                <a:latin typeface="Segoe UI" pitchFamily="34" charset="0"/>
                <a:cs typeface="Segoe UI Semibold" panose="020B0702040204020203" pitchFamily="34" charset="0"/>
              </a:rPr>
              <a:t>STR – Major: requires TUP or rezoning</a:t>
            </a:r>
            <a:endParaRPr lang="en-US" dirty="0">
              <a:solidFill>
                <a:srgbClr val="42535C"/>
              </a:solidFill>
              <a:latin typeface="Segoe UI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91B5E5E-4286-24FC-7A6A-A8DC69BBB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D3C5EA-15C9-E1E3-5BD3-6CF62733977D}"/>
              </a:ext>
            </a:extLst>
          </p:cNvPr>
          <p:cNvSpPr txBox="1"/>
          <p:nvPr/>
        </p:nvSpPr>
        <p:spPr>
          <a:xfrm>
            <a:off x="6432550" y="2199568"/>
            <a:ext cx="5575300" cy="4013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</a:pPr>
            <a:r>
              <a:rPr lang="en-US" sz="2000" b="1" dirty="0">
                <a:solidFill>
                  <a:srgbClr val="42535C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Option 3: 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2535C"/>
                </a:solidFill>
                <a:latin typeface="Segoe UI" pitchFamily="34" charset="0"/>
                <a:cs typeface="Segoe UI Semibold" panose="020B0702040204020203" pitchFamily="34" charset="0"/>
              </a:rPr>
              <a:t>STR – </a:t>
            </a:r>
            <a:r>
              <a:rPr lang="en-US" dirty="0">
                <a:solidFill>
                  <a:srgbClr val="4253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Minor: </a:t>
            </a:r>
            <a:r>
              <a:rPr lang="en-US" dirty="0">
                <a:solidFill>
                  <a:srgbClr val="42535C"/>
                </a:solidFill>
                <a:latin typeface="Segoe UI" pitchFamily="34" charset="0"/>
                <a:cs typeface="Segoe UI Semibold" panose="020B0702040204020203" pitchFamily="34" charset="0"/>
              </a:rPr>
              <a:t>requires TUP or rezoning 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253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 – Major: permitted in all mixed-use, general and recreational commercial zones</a:t>
            </a:r>
            <a:endParaRPr lang="en-US" dirty="0">
              <a:solidFill>
                <a:srgbClr val="42535C"/>
              </a:solidFill>
              <a:latin typeface="Segoe UI" pitchFamily="34" charset="0"/>
            </a:endParaRPr>
          </a:p>
          <a:p>
            <a:pPr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</a:pPr>
            <a:r>
              <a:rPr lang="en-US" sz="1800" b="1" dirty="0">
                <a:solidFill>
                  <a:srgbClr val="42535C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Option 4: 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2535C"/>
                </a:solidFill>
                <a:latin typeface="Segoe UI" pitchFamily="34" charset="0"/>
                <a:cs typeface="Segoe UI Semibold" panose="020B0702040204020203" pitchFamily="34" charset="0"/>
              </a:rPr>
              <a:t>STR: permitted in all zones without categorization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2535C"/>
                </a:solidFill>
                <a:latin typeface="Segoe UI" pitchFamily="34" charset="0"/>
                <a:cs typeface="Segoe UI Semibold" panose="020B0702040204020203" pitchFamily="34" charset="0"/>
              </a:rPr>
              <a:t>More permissive but higher risk of conflicting use and bylaw enforcement demands</a:t>
            </a:r>
          </a:p>
          <a:p>
            <a:pPr marL="342900" indent="-342900" defTabSz="1219170">
              <a:lnSpc>
                <a:spcPct val="120000"/>
              </a:lnSpc>
              <a:spcBef>
                <a:spcPts val="1200"/>
              </a:spcBef>
              <a:buClr>
                <a:srgbClr val="C6402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2535C"/>
                </a:solidFill>
                <a:latin typeface="Segoe UI" pitchFamily="34" charset="0"/>
                <a:cs typeface="Segoe UI Semibold" panose="020B0702040204020203" pitchFamily="34" charset="0"/>
              </a:rPr>
              <a:t>Requires amendment to OCP Policy 2.6.3(k)</a:t>
            </a:r>
            <a:endParaRPr lang="en-US" dirty="0">
              <a:solidFill>
                <a:srgbClr val="42535C"/>
              </a:solidFill>
              <a:latin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5498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461415-9D52-016E-C3FA-249C461D9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>
            <a:extLst>
              <a:ext uri="{FF2B5EF4-FFF2-40B4-BE49-F238E27FC236}">
                <a16:creationId xmlns:a16="http://schemas.microsoft.com/office/drawing/2014/main" id="{172AB4B9-6A9F-39E5-DA70-4649C999396B}"/>
              </a:ext>
            </a:extLst>
          </p:cNvPr>
          <p:cNvSpPr/>
          <p:nvPr/>
        </p:nvSpPr>
        <p:spPr>
          <a:xfrm>
            <a:off x="731520" y="512064"/>
            <a:ext cx="10728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C6402F"/>
                </a:solidFill>
                <a:latin typeface="Segoe UI" pitchFamily="34" charset="0"/>
              </a:rPr>
              <a:t>NEW POLICY</a:t>
            </a:r>
            <a:endParaRPr lang="en-US" sz="1600" dirty="0">
              <a:solidFill>
                <a:srgbClr val="C6402F"/>
              </a:solidFill>
              <a:latin typeface="Calibri" panose="020F0502020204030204"/>
            </a:endParaRPr>
          </a:p>
        </p:txBody>
      </p:sp>
      <p:sp>
        <p:nvSpPr>
          <p:cNvPr id="3" name="Title 0">
            <a:extLst>
              <a:ext uri="{FF2B5EF4-FFF2-40B4-BE49-F238E27FC236}">
                <a16:creationId xmlns:a16="http://schemas.microsoft.com/office/drawing/2014/main" id="{32E1890D-E295-6178-D781-748709B77600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731520" y="865632"/>
            <a:ext cx="1072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733" b="1" dirty="0">
                <a:solidFill>
                  <a:srgbClr val="123A4F"/>
                </a:solidFill>
                <a:latin typeface="Segoe UI Semibold" pitchFamily="34" charset="0"/>
              </a:rPr>
              <a:t>Short-Term Rentals</a:t>
            </a:r>
            <a:endParaRPr lang="en-US" sz="3733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65F9609-3DDB-C014-B8F5-A44F3A178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2D22211-F2FE-2222-D411-69F4492A0E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661766"/>
              </p:ext>
            </p:extLst>
          </p:nvPr>
        </p:nvGraphicFramePr>
        <p:xfrm>
          <a:off x="731520" y="2436654"/>
          <a:ext cx="10427972" cy="3017996"/>
        </p:xfrm>
        <a:graphic>
          <a:graphicData uri="http://schemas.openxmlformats.org/drawingml/2006/table">
            <a:tbl>
              <a:tblPr firstRow="1" firstCol="1" bandRow="1"/>
              <a:tblGrid>
                <a:gridCol w="5227320">
                  <a:extLst>
                    <a:ext uri="{9D8B030D-6E8A-4147-A177-3AD203B41FA5}">
                      <a16:colId xmlns:a16="http://schemas.microsoft.com/office/drawing/2014/main" val="2408878088"/>
                    </a:ext>
                  </a:extLst>
                </a:gridCol>
                <a:gridCol w="1300163">
                  <a:extLst>
                    <a:ext uri="{9D8B030D-6E8A-4147-A177-3AD203B41FA5}">
                      <a16:colId xmlns:a16="http://schemas.microsoft.com/office/drawing/2014/main" val="3144183179"/>
                    </a:ext>
                  </a:extLst>
                </a:gridCol>
                <a:gridCol w="1300163">
                  <a:extLst>
                    <a:ext uri="{9D8B030D-6E8A-4147-A177-3AD203B41FA5}">
                      <a16:colId xmlns:a16="http://schemas.microsoft.com/office/drawing/2014/main" val="844403835"/>
                    </a:ext>
                  </a:extLst>
                </a:gridCol>
                <a:gridCol w="1300163">
                  <a:extLst>
                    <a:ext uri="{9D8B030D-6E8A-4147-A177-3AD203B41FA5}">
                      <a16:colId xmlns:a16="http://schemas.microsoft.com/office/drawing/2014/main" val="2729769435"/>
                    </a:ext>
                  </a:extLst>
                </a:gridCol>
                <a:gridCol w="1300163">
                  <a:extLst>
                    <a:ext uri="{9D8B030D-6E8A-4147-A177-3AD203B41FA5}">
                      <a16:colId xmlns:a16="http://schemas.microsoft.com/office/drawing/2014/main" val="1695293403"/>
                    </a:ext>
                  </a:extLst>
                </a:gridCol>
              </a:tblGrid>
              <a:tr h="7703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200" b="1" kern="1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Option 1: </a:t>
                      </a:r>
                      <a:endParaRPr lang="en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Option 2: </a:t>
                      </a:r>
                      <a:endParaRPr lang="en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Option 3: </a:t>
                      </a:r>
                      <a:endParaRPr lang="en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Option 4: </a:t>
                      </a:r>
                      <a:endParaRPr lang="en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449670"/>
                  </a:ext>
                </a:extLst>
              </a:tr>
              <a:tr h="7703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STR – Minor: </a:t>
                      </a:r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permitted in low and medium density residential zones</a:t>
                      </a:r>
                      <a:endParaRPr lang="en-CA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Wingdings" panose="05000000000000000000" pitchFamily="2" charset="2"/>
                        <a:buChar char=""/>
                      </a:pPr>
                      <a:r>
                        <a:rPr lang="en-CA" sz="1200" b="0" kern="100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2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CA" sz="1200" b="0" kern="100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2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200" b="0" kern="100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2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200" b="0" kern="100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2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836833"/>
                  </a:ext>
                </a:extLst>
              </a:tr>
              <a:tr h="7703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STR – Major: </a:t>
                      </a:r>
                      <a:r>
                        <a:rPr lang="en-US" sz="1800" kern="100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permitted in mixed-use, general and recreational commercial zones</a:t>
                      </a:r>
                      <a:endParaRPr lang="en-CA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CA" sz="1200" b="0" kern="100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2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200" b="0" kern="100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2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CA" sz="1200" b="0" kern="100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2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200" b="0" kern="100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2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161570"/>
                  </a:ext>
                </a:extLst>
              </a:tr>
              <a:tr h="706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STR: </a:t>
                      </a:r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permitted in all zones without categorization</a:t>
                      </a:r>
                      <a:endParaRPr lang="en-CA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200" b="0" kern="100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2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200" b="0" kern="100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2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200" b="0" kern="100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2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CA" sz="1200" b="0" kern="100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2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2427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2883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/>
          <p:nvPr/>
        </p:nvSpPr>
        <p:spPr>
          <a:xfrm>
            <a:off x="731520" y="512064"/>
            <a:ext cx="10728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E8622A"/>
                </a:solidFill>
                <a:latin typeface="Segoe UI" pitchFamily="34" charset="0"/>
              </a:rPr>
              <a:t>OVERVIEW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itle 0"/>
          <p:cNvSpPr>
            <a:spLocks noGrp="1"/>
          </p:cNvSpPr>
          <p:nvPr>
            <p:ph type="title" idx="100" hasCustomPrompt="1"/>
          </p:nvPr>
        </p:nvSpPr>
        <p:spPr>
          <a:xfrm>
            <a:off x="731520" y="865632"/>
            <a:ext cx="1072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733" b="1" dirty="0">
                <a:solidFill>
                  <a:srgbClr val="123A4F"/>
                </a:solidFill>
                <a:latin typeface="Segoe UI Semibold" pitchFamily="34" charset="0"/>
              </a:rPr>
              <a:t>Project Update</a:t>
            </a:r>
            <a:endParaRPr lang="en-US" sz="3733" dirty="0"/>
          </a:p>
        </p:txBody>
      </p:sp>
      <p:sp>
        <p:nvSpPr>
          <p:cNvPr id="4" name="Accent underlin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1877568"/>
            <a:ext cx="1341120" cy="48768"/>
          </a:xfrm>
          <a:prstGeom prst="rect">
            <a:avLst/>
          </a:prstGeom>
          <a:solidFill>
            <a:srgbClr val="E8622A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Body text"/>
          <p:cNvSpPr/>
          <p:nvPr/>
        </p:nvSpPr>
        <p:spPr>
          <a:xfrm>
            <a:off x="731520" y="2340864"/>
            <a:ext cx="10393680" cy="3779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>
              <a:lnSpc>
                <a:spcPct val="130000"/>
              </a:lnSpc>
            </a:pPr>
            <a:r>
              <a:rPr lang="en-US" sz="2400" b="1" dirty="0">
                <a:solidFill>
                  <a:srgbClr val="123A4F"/>
                </a:solidFill>
                <a:latin typeface="Segoe UI Semibold" pitchFamily="34" charset="0"/>
              </a:rPr>
              <a:t>Zoning bylaw updates are underway to align with the OCP.</a:t>
            </a:r>
          </a:p>
          <a:p>
            <a:pPr marL="342900" indent="-342900" defTabSz="1219170">
              <a:lnSpc>
                <a:spcPct val="140000"/>
              </a:lnSpc>
              <a:spcBef>
                <a:spcPts val="1333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2535C"/>
                </a:solidFill>
                <a:latin typeface="Segoe UI" pitchFamily="34" charset="0"/>
              </a:rPr>
              <a:t>The Zoning Bylaw must be consistent with the policies in the OCP such as:</a:t>
            </a:r>
          </a:p>
          <a:p>
            <a:pPr marL="800100" lvl="1" indent="-342900" defTabSz="1219170">
              <a:spcBef>
                <a:spcPts val="1333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2535C"/>
                </a:solidFill>
                <a:latin typeface="Segoe UI" pitchFamily="34" charset="0"/>
              </a:rPr>
              <a:t>Housing (types, tenures and housing needs)</a:t>
            </a:r>
          </a:p>
          <a:p>
            <a:pPr marL="800100" lvl="1" indent="-342900" defTabSz="1219170">
              <a:spcBef>
                <a:spcPts val="1333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2535C"/>
                </a:solidFill>
                <a:latin typeface="Segoe UI" pitchFamily="34" charset="0"/>
              </a:rPr>
              <a:t>Land uses and density</a:t>
            </a:r>
          </a:p>
          <a:p>
            <a:pPr marL="800100" lvl="1" indent="-342900" defTabSz="1219170">
              <a:spcBef>
                <a:spcPts val="1333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2535C"/>
                </a:solidFill>
                <a:latin typeface="Segoe UI" pitchFamily="34" charset="0"/>
              </a:rPr>
              <a:t>Siting, landscaping and parking</a:t>
            </a:r>
            <a:endParaRPr lang="en-US" dirty="0">
              <a:solidFill>
                <a:prstClr val="black"/>
              </a:solidFill>
            </a:endParaRPr>
          </a:p>
          <a:p>
            <a:pPr marL="800100" lvl="1" indent="-342900" defTabSz="1219170">
              <a:spcBef>
                <a:spcPts val="1333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2535C"/>
                </a:solidFill>
                <a:latin typeface="Segoe UI" pitchFamily="34" charset="0"/>
              </a:rPr>
              <a:t>Employment lands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E87149B-A4BD-35A2-B34D-4914AD6BA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5459257-CE15-EDEB-208F-2F91CCFC21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4896767"/>
              </p:ext>
            </p:extLst>
          </p:nvPr>
        </p:nvGraphicFramePr>
        <p:xfrm>
          <a:off x="4514323" y="5022342"/>
          <a:ext cx="7506225" cy="1452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61301B5-2F10-6C8C-E1D5-9986BF700737}"/>
              </a:ext>
            </a:extLst>
          </p:cNvPr>
          <p:cNvSpPr txBox="1"/>
          <p:nvPr/>
        </p:nvSpPr>
        <p:spPr>
          <a:xfrm>
            <a:off x="7487126" y="6102930"/>
            <a:ext cx="14518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dirty="0">
                <a:solidFill>
                  <a:srgbClr val="123A4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Project Timeline</a:t>
            </a:r>
          </a:p>
        </p:txBody>
      </p:sp>
      <p:pic>
        <p:nvPicPr>
          <p:cNvPr id="10" name="Picture 9" descr="4,000+ You Are Here Sign Stock Illustrations, Royalty-Free ...">
            <a:extLst>
              <a:ext uri="{FF2B5EF4-FFF2-40B4-BE49-F238E27FC236}">
                <a16:creationId xmlns:a16="http://schemas.microsoft.com/office/drawing/2014/main" id="{1736EBCA-FA4A-D29F-0D6B-3346EB8E28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16211" y="4514850"/>
            <a:ext cx="743331" cy="743331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5E7F5D-3538-72BB-C687-9AF42C355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0C3FE725-DDDD-49DB-DD8F-DCAA9DF79859}"/>
              </a:ext>
            </a:extLst>
          </p:cNvPr>
          <p:cNvSpPr/>
          <p:nvPr/>
        </p:nvSpPr>
        <p:spPr>
          <a:xfrm>
            <a:off x="853440" y="512064"/>
            <a:ext cx="1048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67" b="1" kern="0" spc="400" dirty="0">
                <a:solidFill>
                  <a:srgbClr val="2C5B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POLICY DIRECTION DISCUSSION</a:t>
            </a:r>
            <a:endParaRPr lang="en-US" sz="16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59327220-A6BE-17D1-215A-6F5B47258A41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853440" y="877824"/>
            <a:ext cx="104851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5067" b="1" dirty="0">
                <a:solidFill>
                  <a:srgbClr val="123A4F"/>
                </a:solidFill>
                <a:latin typeface="Segoe UI Semibold" pitchFamily="34" charset="0"/>
                <a:cs typeface="Segoe UI Semibold" pitchFamily="34" charset="-120"/>
              </a:rPr>
              <a:t>Thank You!</a:t>
            </a:r>
            <a:endParaRPr lang="en-US" sz="5067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105A58-96D1-83F4-7A8F-E1B3C5828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73" y="2889505"/>
            <a:ext cx="12192000" cy="45226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8D525A-C40C-7AC6-A36E-366B8B654B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6700" y="3380160"/>
            <a:ext cx="2848832" cy="7744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C6B5A4F-0E4C-96D1-26CA-A0621785E1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1267" y="2386123"/>
            <a:ext cx="2071957" cy="4112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E881696-6831-5181-8737-8F6B6FE28F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059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6292BC-5BF0-1BC8-24D8-91C6DAC57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0">
            <a:extLst>
              <a:ext uri="{FF2B5EF4-FFF2-40B4-BE49-F238E27FC236}">
                <a16:creationId xmlns:a16="http://schemas.microsoft.com/office/drawing/2014/main" id="{0AC4CD46-3CA7-02A3-530B-EBFB5FE3BCA3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731520" y="865632"/>
            <a:ext cx="1072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733" b="1" dirty="0">
                <a:solidFill>
                  <a:srgbClr val="123A4F"/>
                </a:solidFill>
                <a:latin typeface="Segoe UI Semibold" pitchFamily="34" charset="0"/>
              </a:rPr>
              <a:t>Purpose of Today’s Discussion </a:t>
            </a:r>
            <a:endParaRPr lang="en-US" sz="3733" dirty="0"/>
          </a:p>
        </p:txBody>
      </p:sp>
      <p:sp>
        <p:nvSpPr>
          <p:cNvPr id="4" name="Accent underline">
            <a:extLst>
              <a:ext uri="{FF2B5EF4-FFF2-40B4-BE49-F238E27FC236}">
                <a16:creationId xmlns:a16="http://schemas.microsoft.com/office/drawing/2014/main" id="{E30D6073-E212-67D8-3489-F026DFF2E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1877568"/>
            <a:ext cx="1341120" cy="48768"/>
          </a:xfrm>
          <a:prstGeom prst="rect">
            <a:avLst/>
          </a:prstGeom>
          <a:solidFill>
            <a:srgbClr val="E8622A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11EE32DD-CCB0-3A67-A8EA-EEE8901E99F3}"/>
              </a:ext>
            </a:extLst>
          </p:cNvPr>
          <p:cNvSpPr/>
          <p:nvPr/>
        </p:nvSpPr>
        <p:spPr>
          <a:xfrm>
            <a:off x="731520" y="2340864"/>
            <a:ext cx="9753600" cy="3779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>
              <a:lnSpc>
                <a:spcPct val="130000"/>
              </a:lnSpc>
            </a:pPr>
            <a:r>
              <a:rPr lang="en-US" sz="2400" b="1" dirty="0">
                <a:solidFill>
                  <a:srgbClr val="123A4F"/>
                </a:solidFill>
                <a:latin typeface="Segoe UI Semibold" pitchFamily="34" charset="0"/>
              </a:rPr>
              <a:t>Gather Council direction and feedback on major policy directions including:</a:t>
            </a:r>
          </a:p>
          <a:p>
            <a:pPr marL="800100" lvl="1" indent="-342900" defTabSz="1219170">
              <a:spcBef>
                <a:spcPts val="1333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2535C"/>
                </a:solidFill>
                <a:latin typeface="Segoe UI" pitchFamily="34" charset="0"/>
              </a:rPr>
              <a:t>Town Centre Zone</a:t>
            </a:r>
            <a:endParaRPr lang="en-US" sz="2400" dirty="0">
              <a:solidFill>
                <a:prstClr val="black"/>
              </a:solidFill>
            </a:endParaRPr>
          </a:p>
          <a:p>
            <a:pPr marL="800100" lvl="1" indent="-342900" defTabSz="1219170">
              <a:spcBef>
                <a:spcPts val="1333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2535C"/>
                </a:solidFill>
                <a:latin typeface="Segoe UI" pitchFamily="34" charset="0"/>
              </a:rPr>
              <a:t>Additional Dwelling Units Policy</a:t>
            </a:r>
          </a:p>
          <a:p>
            <a:pPr marL="800100" lvl="1" indent="-342900" defTabSz="1219170">
              <a:spcBef>
                <a:spcPts val="1333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2535C"/>
                </a:solidFill>
                <a:latin typeface="Segoe UI" pitchFamily="34" charset="0"/>
              </a:rPr>
              <a:t>Short Term Rentals Policy Options</a:t>
            </a:r>
          </a:p>
          <a:p>
            <a:pPr defTabSz="1219170">
              <a:lnSpc>
                <a:spcPct val="130000"/>
              </a:lnSpc>
            </a:pPr>
            <a:endParaRPr lang="en-US" sz="2400" b="1" dirty="0">
              <a:solidFill>
                <a:srgbClr val="123A4F"/>
              </a:solidFill>
              <a:latin typeface="Segoe UI Semibold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3697CE7-2D63-7B41-9AC0-A564C94ED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sp>
        <p:nvSpPr>
          <p:cNvPr id="7" name="Kicker">
            <a:extLst>
              <a:ext uri="{FF2B5EF4-FFF2-40B4-BE49-F238E27FC236}">
                <a16:creationId xmlns:a16="http://schemas.microsoft.com/office/drawing/2014/main" id="{4CA64E1D-C015-E3B1-4590-34110C4540EF}"/>
              </a:ext>
            </a:extLst>
          </p:cNvPr>
          <p:cNvSpPr/>
          <p:nvPr/>
        </p:nvSpPr>
        <p:spPr>
          <a:xfrm>
            <a:off x="731520" y="512064"/>
            <a:ext cx="10728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E8622A"/>
                </a:solidFill>
                <a:latin typeface="Segoe UI" pitchFamily="34" charset="0"/>
              </a:rPr>
              <a:t>OVERVIEW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96525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968988-BC32-FFBF-F496-C6838AA51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5FF348AA-7297-73D5-00A4-28096D9DCEBB}"/>
              </a:ext>
            </a:extLst>
          </p:cNvPr>
          <p:cNvSpPr/>
          <p:nvPr/>
        </p:nvSpPr>
        <p:spPr>
          <a:xfrm>
            <a:off x="731520" y="512064"/>
            <a:ext cx="20726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8800" b="1" dirty="0">
                <a:solidFill>
                  <a:srgbClr val="7B4CA0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02</a:t>
            </a:r>
            <a:endParaRPr lang="en-US" sz="8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449321DD-8394-007B-9998-4431A159C18F}"/>
              </a:ext>
            </a:extLst>
          </p:cNvPr>
          <p:cNvSpPr/>
          <p:nvPr/>
        </p:nvSpPr>
        <p:spPr>
          <a:xfrm>
            <a:off x="2889504" y="487680"/>
            <a:ext cx="841248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7B4CA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SECTION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2CCEF456-6C58-5CE2-F5FA-DAF74974FCAB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2865120" y="902208"/>
            <a:ext cx="847344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000" b="1" dirty="0">
                <a:solidFill>
                  <a:srgbClr val="123A4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Mixed-Use Town Centre</a:t>
            </a:r>
            <a:endParaRPr lang="en-US" sz="4000" dirty="0"/>
          </a:p>
        </p:txBody>
      </p:sp>
      <p:sp>
        <p:nvSpPr>
          <p:cNvPr id="6" name="Section accent underline">
            <a:extLst>
              <a:ext uri="{FF2B5EF4-FFF2-40B4-BE49-F238E27FC236}">
                <a16:creationId xmlns:a16="http://schemas.microsoft.com/office/drawing/2014/main" id="{16D017EA-FADC-E9B1-3D13-39D7CA228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89504" y="2048256"/>
            <a:ext cx="8412480" cy="54864"/>
          </a:xfrm>
          <a:prstGeom prst="rect">
            <a:avLst/>
          </a:prstGeom>
          <a:solidFill>
            <a:srgbClr val="7B4CA0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8180660-90DF-CEDE-9D47-904DEC6E82EE}"/>
              </a:ext>
            </a:extLst>
          </p:cNvPr>
          <p:cNvGrpSpPr/>
          <p:nvPr/>
        </p:nvGrpSpPr>
        <p:grpSpPr>
          <a:xfrm>
            <a:off x="7095745" y="5351300"/>
            <a:ext cx="5132129" cy="1903795"/>
            <a:chOff x="5321808" y="4013475"/>
            <a:chExt cx="3849097" cy="142784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3FC373B-5E89-7EFA-DFD4-82004E774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21808" y="4013475"/>
              <a:ext cx="3849097" cy="142784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9912451-437A-DA2A-35FB-24E51BFCFF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99728" y="4177578"/>
              <a:ext cx="709968" cy="193001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7C6B943B-79C9-026A-0DA7-79B01F1C87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975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8C6608-6B2B-F086-C288-A51419A87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0">
            <a:extLst>
              <a:ext uri="{FF2B5EF4-FFF2-40B4-BE49-F238E27FC236}">
                <a16:creationId xmlns:a16="http://schemas.microsoft.com/office/drawing/2014/main" id="{FBF973E8-7304-D192-985B-1B54A232A3EE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731520" y="865632"/>
            <a:ext cx="1072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733" b="1" dirty="0">
                <a:solidFill>
                  <a:srgbClr val="123A4F"/>
                </a:solidFill>
                <a:latin typeface="Segoe UI Semibold" pitchFamily="34" charset="0"/>
              </a:rPr>
              <a:t>Mixed-Use – Town Centre</a:t>
            </a:r>
            <a:endParaRPr lang="en-US" sz="3733" dirty="0"/>
          </a:p>
        </p:txBody>
      </p:sp>
      <p:sp>
        <p:nvSpPr>
          <p:cNvPr id="4" name="Accent underline">
            <a:extLst>
              <a:ext uri="{FF2B5EF4-FFF2-40B4-BE49-F238E27FC236}">
                <a16:creationId xmlns:a16="http://schemas.microsoft.com/office/drawing/2014/main" id="{BE3951A1-68E7-9E9D-2200-F997DEE920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1877568"/>
            <a:ext cx="1341120" cy="48768"/>
          </a:xfrm>
          <a:prstGeom prst="rect">
            <a:avLst/>
          </a:prstGeom>
          <a:solidFill>
            <a:srgbClr val="7B4CA0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1EFB24-354F-0EFE-DB30-542123D1A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sp>
        <p:nvSpPr>
          <p:cNvPr id="7" name="Left column">
            <a:extLst>
              <a:ext uri="{FF2B5EF4-FFF2-40B4-BE49-F238E27FC236}">
                <a16:creationId xmlns:a16="http://schemas.microsoft.com/office/drawing/2014/main" id="{F3090A5E-EA52-B52B-FA8C-19AA98AD986B}"/>
              </a:ext>
            </a:extLst>
          </p:cNvPr>
          <p:cNvSpPr/>
          <p:nvPr/>
        </p:nvSpPr>
        <p:spPr>
          <a:xfrm>
            <a:off x="731520" y="2340864"/>
            <a:ext cx="4361180" cy="3901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2133" b="1" dirty="0">
                <a:solidFill>
                  <a:srgbClr val="123A4F"/>
                </a:solidFill>
                <a:latin typeface="Segoe UI Semibold" pitchFamily="34" charset="0"/>
              </a:rPr>
              <a:t>The Clearwater Official Community Plan identifies the location of a new Town Centre Land Use.</a:t>
            </a:r>
          </a:p>
          <a:p>
            <a:pPr defTabSz="1219170"/>
            <a:endParaRPr lang="en-US" sz="2133" b="1" dirty="0">
              <a:solidFill>
                <a:srgbClr val="123A4F"/>
              </a:solidFill>
              <a:latin typeface="Segoe UI Semibold" pitchFamily="34" charset="0"/>
            </a:endParaRPr>
          </a:p>
          <a:p>
            <a:pPr defTabSz="1219170"/>
            <a:endParaRPr lang="en-US" sz="1867" dirty="0">
              <a:solidFill>
                <a:srgbClr val="42535C"/>
              </a:solidFill>
              <a:latin typeface="Segoe UI" pitchFamily="34" charset="0"/>
            </a:endParaRPr>
          </a:p>
          <a:p>
            <a:pPr defTabSz="1219170"/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The Town Centre Zone will be applied to the lands shown in purple.</a:t>
            </a:r>
            <a:endParaRPr lang="en-US" sz="1867" dirty="0">
              <a:solidFill>
                <a:prstClr val="black"/>
              </a:solidFill>
            </a:endParaRPr>
          </a:p>
          <a:p>
            <a:pPr defTabSz="1219170"/>
            <a:endParaRPr lang="en-US" sz="1867" u="sng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0348745-2054-0F56-8155-84FA5E7D58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850" y="2340864"/>
            <a:ext cx="6332854" cy="4097729"/>
          </a:xfrm>
          <a:prstGeom prst="rect">
            <a:avLst/>
          </a:prstGeom>
          <a:ln w="6350">
            <a:solidFill>
              <a:srgbClr val="123A4F"/>
            </a:solidFill>
          </a:ln>
        </p:spPr>
      </p:pic>
      <p:sp>
        <p:nvSpPr>
          <p:cNvPr id="14" name="Kicker">
            <a:extLst>
              <a:ext uri="{FF2B5EF4-FFF2-40B4-BE49-F238E27FC236}">
                <a16:creationId xmlns:a16="http://schemas.microsoft.com/office/drawing/2014/main" id="{58F26F91-F48F-B8C6-710D-8B7C2A020FF6}"/>
              </a:ext>
            </a:extLst>
          </p:cNvPr>
          <p:cNvSpPr/>
          <p:nvPr/>
        </p:nvSpPr>
        <p:spPr>
          <a:xfrm>
            <a:off x="731520" y="512064"/>
            <a:ext cx="10728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7B4CA0"/>
                </a:solidFill>
                <a:latin typeface="Segoe UI" pitchFamily="34" charset="0"/>
              </a:rPr>
              <a:t>NEW ZONE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4CD47CB-5E5A-3618-50B1-8A6AF7325FCD}"/>
              </a:ext>
            </a:extLst>
          </p:cNvPr>
          <p:cNvCxnSpPr>
            <a:cxnSpLocks/>
          </p:cNvCxnSpPr>
          <p:nvPr/>
        </p:nvCxnSpPr>
        <p:spPr>
          <a:xfrm flipV="1">
            <a:off x="3670300" y="4038600"/>
            <a:ext cx="3505200" cy="355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88B7FC4-F5FE-85E7-F5C0-BD79EE6420F9}"/>
              </a:ext>
            </a:extLst>
          </p:cNvPr>
          <p:cNvCxnSpPr>
            <a:cxnSpLocks/>
          </p:cNvCxnSpPr>
          <p:nvPr/>
        </p:nvCxnSpPr>
        <p:spPr>
          <a:xfrm>
            <a:off x="3670300" y="4394200"/>
            <a:ext cx="54165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8219A53-2852-E705-313A-073E19B845D5}"/>
              </a:ext>
            </a:extLst>
          </p:cNvPr>
          <p:cNvCxnSpPr>
            <a:cxnSpLocks/>
          </p:cNvCxnSpPr>
          <p:nvPr/>
        </p:nvCxnSpPr>
        <p:spPr>
          <a:xfrm>
            <a:off x="3703002" y="4389728"/>
            <a:ext cx="3606800" cy="4508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5299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CE788B-F9DE-AA7D-A17E-7EEC12104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ccent underline">
            <a:extLst>
              <a:ext uri="{FF2B5EF4-FFF2-40B4-BE49-F238E27FC236}">
                <a16:creationId xmlns:a16="http://schemas.microsoft.com/office/drawing/2014/main" id="{2A4DBD05-2F03-D403-65F7-29EBEB8F6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1877568"/>
            <a:ext cx="1341120" cy="48768"/>
          </a:xfrm>
          <a:prstGeom prst="rect">
            <a:avLst/>
          </a:prstGeom>
          <a:solidFill>
            <a:srgbClr val="7B4CA0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795068F-35AD-B370-0E3C-D4DF2CF8E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35AB77-0DD5-B774-A1EC-7D38A31CD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63076">
            <a:off x="9516722" y="1005323"/>
            <a:ext cx="2416573" cy="2723909"/>
          </a:xfrm>
          <a:prstGeom prst="rect">
            <a:avLst/>
          </a:prstGeom>
          <a:ln w="3175">
            <a:solidFill>
              <a:srgbClr val="123A4F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99CC05E-1DE1-B7AC-523F-135A79E7A71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62"/>
          <a:stretch>
            <a:fillRect/>
          </a:stretch>
        </p:blipFill>
        <p:spPr>
          <a:xfrm rot="21073149">
            <a:off x="7355129" y="2748909"/>
            <a:ext cx="2440561" cy="2635566"/>
          </a:xfrm>
          <a:prstGeom prst="rect">
            <a:avLst/>
          </a:prstGeom>
          <a:ln w="3175">
            <a:solidFill>
              <a:srgbClr val="123A4F"/>
            </a:solidFill>
          </a:ln>
        </p:spPr>
      </p:pic>
      <p:sp>
        <p:nvSpPr>
          <p:cNvPr id="7" name="Left column">
            <a:extLst>
              <a:ext uri="{FF2B5EF4-FFF2-40B4-BE49-F238E27FC236}">
                <a16:creationId xmlns:a16="http://schemas.microsoft.com/office/drawing/2014/main" id="{F6D3D4E3-23CB-A9EF-1857-D0F67796EAC4}"/>
              </a:ext>
            </a:extLst>
          </p:cNvPr>
          <p:cNvSpPr/>
          <p:nvPr/>
        </p:nvSpPr>
        <p:spPr>
          <a:xfrm>
            <a:off x="731520" y="2398014"/>
            <a:ext cx="5580380" cy="3901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2133" b="1" u="sng" dirty="0">
                <a:solidFill>
                  <a:srgbClr val="123A4F"/>
                </a:solidFill>
                <a:latin typeface="Segoe UI Semibold" pitchFamily="34" charset="0"/>
              </a:rPr>
              <a:t>PURPOSE</a:t>
            </a:r>
          </a:p>
          <a:p>
            <a:pPr defTabSz="1219170">
              <a:lnSpc>
                <a:spcPct val="135000"/>
              </a:lnSpc>
              <a:spcBef>
                <a:spcPts val="933"/>
              </a:spcBef>
            </a:pPr>
            <a:r>
              <a:rPr lang="en-US" sz="1867" dirty="0">
                <a:solidFill>
                  <a:srgbClr val="42535C"/>
                </a:solidFill>
                <a:latin typeface="Segoe UI" pitchFamily="34" charset="0"/>
              </a:rPr>
              <a:t>The purpose of this zone is to accommodate the community’s primary commercial, civic and mixed-use area, intended to serve as the central hub for business, services and community activity.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Kicker">
            <a:extLst>
              <a:ext uri="{FF2B5EF4-FFF2-40B4-BE49-F238E27FC236}">
                <a16:creationId xmlns:a16="http://schemas.microsoft.com/office/drawing/2014/main" id="{A37F682F-A102-BFA0-9EAE-9CB82BFE34CD}"/>
              </a:ext>
            </a:extLst>
          </p:cNvPr>
          <p:cNvSpPr/>
          <p:nvPr/>
        </p:nvSpPr>
        <p:spPr>
          <a:xfrm>
            <a:off x="731520" y="512064"/>
            <a:ext cx="10728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7B4CA0"/>
                </a:solidFill>
                <a:latin typeface="Segoe UI" pitchFamily="34" charset="0"/>
              </a:rPr>
              <a:t>NEW ZONE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itle 0">
            <a:extLst>
              <a:ext uri="{FF2B5EF4-FFF2-40B4-BE49-F238E27FC236}">
                <a16:creationId xmlns:a16="http://schemas.microsoft.com/office/drawing/2014/main" id="{9B3BE3B5-8A7D-8458-CD18-615935226B40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731520" y="865632"/>
            <a:ext cx="1072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733" b="1" dirty="0">
                <a:solidFill>
                  <a:srgbClr val="123A4F"/>
                </a:solidFill>
                <a:latin typeface="Segoe UI Semibold" pitchFamily="34" charset="0"/>
              </a:rPr>
              <a:t>Mixed-Use – Town Centre</a:t>
            </a:r>
            <a:endParaRPr lang="en-US" sz="3733" dirty="0"/>
          </a:p>
        </p:txBody>
      </p:sp>
    </p:spTree>
    <p:extLst>
      <p:ext uri="{BB962C8B-B14F-4D97-AF65-F5344CB8AC3E}">
        <p14:creationId xmlns:p14="http://schemas.microsoft.com/office/powerpoint/2010/main" val="683944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441834-5693-9C90-BB47-2CDE164C8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ccent underline">
            <a:extLst>
              <a:ext uri="{FF2B5EF4-FFF2-40B4-BE49-F238E27FC236}">
                <a16:creationId xmlns:a16="http://schemas.microsoft.com/office/drawing/2014/main" id="{52C58428-0E06-4D74-C87C-EDDDBD02F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1877568"/>
            <a:ext cx="1341120" cy="48768"/>
          </a:xfrm>
          <a:prstGeom prst="rect">
            <a:avLst/>
          </a:prstGeom>
          <a:solidFill>
            <a:srgbClr val="7B4CA0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FDA402-A4CB-DE8D-F066-C1CE82353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sp>
        <p:nvSpPr>
          <p:cNvPr id="7" name="Left column">
            <a:extLst>
              <a:ext uri="{FF2B5EF4-FFF2-40B4-BE49-F238E27FC236}">
                <a16:creationId xmlns:a16="http://schemas.microsoft.com/office/drawing/2014/main" id="{78324473-1A9B-55F9-1A6E-21340B0BFAAE}"/>
              </a:ext>
            </a:extLst>
          </p:cNvPr>
          <p:cNvSpPr/>
          <p:nvPr/>
        </p:nvSpPr>
        <p:spPr>
          <a:xfrm>
            <a:off x="731520" y="2340864"/>
            <a:ext cx="2481580" cy="3901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2133" b="1" u="sng" dirty="0">
                <a:solidFill>
                  <a:srgbClr val="123A4F"/>
                </a:solidFill>
                <a:latin typeface="Segoe UI Semibold" pitchFamily="34" charset="0"/>
              </a:rPr>
              <a:t>PERMITTED USES</a:t>
            </a:r>
          </a:p>
          <a:p>
            <a:pPr defTabSz="1219170"/>
            <a:endParaRPr lang="en-US" sz="2400" dirty="0">
              <a:solidFill>
                <a:srgbClr val="42535C"/>
              </a:solidFill>
              <a:latin typeface="Segoe UI" pitchFamily="34" charset="0"/>
            </a:endParaRPr>
          </a:p>
          <a:p>
            <a:pPr defTabSz="1219170"/>
            <a:r>
              <a:rPr lang="en-US" dirty="0">
                <a:solidFill>
                  <a:srgbClr val="42535C"/>
                </a:solidFill>
                <a:latin typeface="Segoe UI" pitchFamily="34" charset="0"/>
              </a:rPr>
              <a:t>The following uses and no others are permitted:</a:t>
            </a:r>
            <a:endParaRPr lang="en-US" b="1" u="sng" dirty="0">
              <a:solidFill>
                <a:srgbClr val="123A4F"/>
              </a:solidFill>
              <a:latin typeface="Segoe UI Semibold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FA10548-2CBA-C804-0770-4241464E5D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832859"/>
              </p:ext>
            </p:extLst>
          </p:nvPr>
        </p:nvGraphicFramePr>
        <p:xfrm>
          <a:off x="4413250" y="2371098"/>
          <a:ext cx="6750016" cy="4039609"/>
        </p:xfrm>
        <a:graphic>
          <a:graphicData uri="http://schemas.openxmlformats.org/drawingml/2006/table">
            <a:tbl>
              <a:tblPr firstRow="1" firstCol="1" bandRow="1"/>
              <a:tblGrid>
                <a:gridCol w="3127086">
                  <a:extLst>
                    <a:ext uri="{9D8B030D-6E8A-4147-A177-3AD203B41FA5}">
                      <a16:colId xmlns:a16="http://schemas.microsoft.com/office/drawing/2014/main" val="4009935029"/>
                    </a:ext>
                  </a:extLst>
                </a:gridCol>
                <a:gridCol w="1835771">
                  <a:extLst>
                    <a:ext uri="{9D8B030D-6E8A-4147-A177-3AD203B41FA5}">
                      <a16:colId xmlns:a16="http://schemas.microsoft.com/office/drawing/2014/main" val="1636514678"/>
                    </a:ext>
                  </a:extLst>
                </a:gridCol>
                <a:gridCol w="1787159">
                  <a:extLst>
                    <a:ext uri="{9D8B030D-6E8A-4147-A177-3AD203B41FA5}">
                      <a16:colId xmlns:a16="http://schemas.microsoft.com/office/drawing/2014/main" val="2938815945"/>
                    </a:ext>
                  </a:extLst>
                </a:gridCol>
              </a:tblGrid>
              <a:tr h="16831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00" b="1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Use</a:t>
                      </a:r>
                      <a:endParaRPr lang="en-CA" sz="1000" b="1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b="1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Principal</a:t>
                      </a:r>
                      <a:endParaRPr lang="en-CA" sz="1000" b="1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b="1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Secondary</a:t>
                      </a:r>
                      <a:endParaRPr lang="en-CA" sz="1000" b="1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3592879"/>
                  </a:ext>
                </a:extLst>
              </a:tr>
              <a:tr h="16831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Assembly Use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793078"/>
                  </a:ext>
                </a:extLst>
              </a:tr>
              <a:tr h="16831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Civic Use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2576009"/>
                  </a:ext>
                </a:extLst>
              </a:tr>
              <a:tr h="16831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Child Care – Group 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buNone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184425"/>
                  </a:ext>
                </a:extLst>
              </a:tr>
              <a:tr h="16831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Dwelling Unit – Apartment 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buNone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4835237"/>
                  </a:ext>
                </a:extLst>
              </a:tr>
              <a:tr h="16831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Dwelling Unit - Multi-Plex 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buNone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824303"/>
                  </a:ext>
                </a:extLst>
              </a:tr>
              <a:tr h="16831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Entertainment Use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buNone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7095050"/>
                  </a:ext>
                </a:extLst>
              </a:tr>
              <a:tr h="16831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Food &amp; Beverage Service 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buNone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80484"/>
                  </a:ext>
                </a:extLst>
              </a:tr>
              <a:tr h="336635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Food &amp; Beverage Service</a:t>
                      </a:r>
                      <a:r>
                        <a:rPr lang="en-US" sz="1000" i="1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Liquor Primary 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buNone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3762874"/>
                  </a:ext>
                </a:extLst>
              </a:tr>
              <a:tr h="16831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Mixed Use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buNone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2180045"/>
                  </a:ext>
                </a:extLst>
              </a:tr>
              <a:tr h="16831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Office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buNone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6557551"/>
                  </a:ext>
                </a:extLst>
              </a:tr>
              <a:tr h="16831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Off-Street Parking Area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buNone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659855"/>
                  </a:ext>
                </a:extLst>
              </a:tr>
              <a:tr h="16831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Personal Service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buNone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240888"/>
                  </a:ext>
                </a:extLst>
              </a:tr>
              <a:tr h="16831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Public Market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buNone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018974"/>
                  </a:ext>
                </a:extLst>
              </a:tr>
              <a:tr h="16831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Recreation - Indoor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buNone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1713472"/>
                  </a:ext>
                </a:extLst>
              </a:tr>
              <a:tr h="16831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Retail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buNone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0429420"/>
                  </a:ext>
                </a:extLst>
              </a:tr>
              <a:tr h="16831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Retail – Cannabis  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buNone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894134"/>
                  </a:ext>
                </a:extLst>
              </a:tr>
              <a:tr h="16831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Retail – Convenience   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buNone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2271970"/>
                  </a:ext>
                </a:extLst>
              </a:tr>
              <a:tr h="16831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Short Term Rental – Major 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buNone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9551878"/>
                  </a:ext>
                </a:extLst>
              </a:tr>
              <a:tr h="16831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Traveller Accommodation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buNone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59277"/>
                  </a:ext>
                </a:extLst>
              </a:tr>
              <a:tr h="16831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Veterinary Clinic – Small Animal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buNone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3094578"/>
                  </a:ext>
                </a:extLst>
              </a:tr>
              <a:tr h="16831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Accessory Building 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3277365"/>
                  </a:ext>
                </a:extLst>
              </a:tr>
              <a:tr h="168317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Home Based Business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buFont typeface="Wingdings" panose="05000000000000000000" pitchFamily="2" charset="2"/>
                        <a:buChar char=""/>
                      </a:pPr>
                      <a:r>
                        <a:rPr lang="en-US" sz="1000" b="1" kern="100" dirty="0">
                          <a:effectLst/>
                          <a:latin typeface="Lato" panose="020F050202020403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Lato" panose="020F050202020403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0741432"/>
                  </a:ext>
                </a:extLst>
              </a:tr>
            </a:tbl>
          </a:graphicData>
        </a:graphic>
      </p:graphicFrame>
      <p:sp>
        <p:nvSpPr>
          <p:cNvPr id="6" name="Kicker">
            <a:extLst>
              <a:ext uri="{FF2B5EF4-FFF2-40B4-BE49-F238E27FC236}">
                <a16:creationId xmlns:a16="http://schemas.microsoft.com/office/drawing/2014/main" id="{7E9EA9C9-93DE-83BB-7739-D04AD0F2F03C}"/>
              </a:ext>
            </a:extLst>
          </p:cNvPr>
          <p:cNvSpPr/>
          <p:nvPr/>
        </p:nvSpPr>
        <p:spPr>
          <a:xfrm>
            <a:off x="731520" y="512064"/>
            <a:ext cx="10728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7B4CA0"/>
                </a:solidFill>
                <a:latin typeface="Segoe UI" pitchFamily="34" charset="0"/>
              </a:rPr>
              <a:t>NEW ZONE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itle 0">
            <a:extLst>
              <a:ext uri="{FF2B5EF4-FFF2-40B4-BE49-F238E27FC236}">
                <a16:creationId xmlns:a16="http://schemas.microsoft.com/office/drawing/2014/main" id="{D92378E2-764B-351A-7569-AEE9BEBCD9E5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731520" y="865632"/>
            <a:ext cx="1072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733" b="1" dirty="0">
                <a:solidFill>
                  <a:srgbClr val="123A4F"/>
                </a:solidFill>
                <a:latin typeface="Segoe UI Semibold" pitchFamily="34" charset="0"/>
              </a:rPr>
              <a:t>Mixed-Use – Town Centre</a:t>
            </a:r>
            <a:endParaRPr lang="en-US" sz="3733" dirty="0"/>
          </a:p>
        </p:txBody>
      </p:sp>
    </p:spTree>
    <p:extLst>
      <p:ext uri="{BB962C8B-B14F-4D97-AF65-F5344CB8AC3E}">
        <p14:creationId xmlns:p14="http://schemas.microsoft.com/office/powerpoint/2010/main" val="2856214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F6EAA1-0D5B-EFF7-1178-D7B921681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ccent underline">
            <a:extLst>
              <a:ext uri="{FF2B5EF4-FFF2-40B4-BE49-F238E27FC236}">
                <a16:creationId xmlns:a16="http://schemas.microsoft.com/office/drawing/2014/main" id="{1B6E9BE4-D728-8A4B-26F3-598D87B28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1877568"/>
            <a:ext cx="1341120" cy="48768"/>
          </a:xfrm>
          <a:prstGeom prst="rect">
            <a:avLst/>
          </a:prstGeom>
          <a:solidFill>
            <a:srgbClr val="7B4CA0"/>
          </a:solidFill>
          <a:ln/>
        </p:spPr>
        <p:txBody>
          <a:bodyPr/>
          <a:lstStyle/>
          <a:p>
            <a:pPr defTabSz="1219170"/>
            <a:endParaRPr lang="en-CA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197430-5610-69AA-65D2-9760DC7B4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0707"/>
            <a:ext cx="612792" cy="447292"/>
          </a:xfrm>
          <a:prstGeom prst="rect">
            <a:avLst/>
          </a:prstGeom>
        </p:spPr>
      </p:pic>
      <p:sp>
        <p:nvSpPr>
          <p:cNvPr id="7" name="Left column">
            <a:extLst>
              <a:ext uri="{FF2B5EF4-FFF2-40B4-BE49-F238E27FC236}">
                <a16:creationId xmlns:a16="http://schemas.microsoft.com/office/drawing/2014/main" id="{21EC6AD5-B5C0-CA90-11E9-A560461AF9C0}"/>
              </a:ext>
            </a:extLst>
          </p:cNvPr>
          <p:cNvSpPr/>
          <p:nvPr/>
        </p:nvSpPr>
        <p:spPr>
          <a:xfrm>
            <a:off x="731520" y="2340864"/>
            <a:ext cx="6418580" cy="3901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2133" b="1" u="sng" dirty="0">
                <a:solidFill>
                  <a:srgbClr val="123A4F"/>
                </a:solidFill>
                <a:latin typeface="Segoe UI Semibold" pitchFamily="34" charset="0"/>
              </a:rPr>
              <a:t>SUBDIVISION REGULATIONS</a:t>
            </a:r>
          </a:p>
          <a:p>
            <a:pPr defTabSz="1219170"/>
            <a:endParaRPr lang="en-US" sz="2400" dirty="0">
              <a:solidFill>
                <a:srgbClr val="42535C"/>
              </a:solidFill>
              <a:latin typeface="Segoe UI" pitchFamily="34" charset="0"/>
            </a:endParaRPr>
          </a:p>
        </p:txBody>
      </p:sp>
      <p:sp>
        <p:nvSpPr>
          <p:cNvPr id="6" name="Left column">
            <a:extLst>
              <a:ext uri="{FF2B5EF4-FFF2-40B4-BE49-F238E27FC236}">
                <a16:creationId xmlns:a16="http://schemas.microsoft.com/office/drawing/2014/main" id="{C5F5C4BC-123D-A3C7-889F-06ED88887A95}"/>
              </a:ext>
            </a:extLst>
          </p:cNvPr>
          <p:cNvSpPr/>
          <p:nvPr/>
        </p:nvSpPr>
        <p:spPr>
          <a:xfrm>
            <a:off x="5457825" y="2338578"/>
            <a:ext cx="5124450" cy="3901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2133" b="1" u="sng" dirty="0">
                <a:solidFill>
                  <a:srgbClr val="123A4F"/>
                </a:solidFill>
                <a:latin typeface="Segoe UI Semibold" pitchFamily="34" charset="0"/>
              </a:rPr>
              <a:t>DEVELOPMENT  REGULATIONS</a:t>
            </a:r>
          </a:p>
          <a:p>
            <a:pPr defTabSz="1219170"/>
            <a:endParaRPr lang="en-US" sz="2400" dirty="0">
              <a:solidFill>
                <a:srgbClr val="42535C"/>
              </a:solidFill>
              <a:latin typeface="Segoe UI" pitchFamily="34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6B142DF-35CF-7477-B5B4-1B1642F6D4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48874"/>
              </p:ext>
            </p:extLst>
          </p:nvPr>
        </p:nvGraphicFramePr>
        <p:xfrm>
          <a:off x="731521" y="3035300"/>
          <a:ext cx="3580130" cy="666752"/>
        </p:xfrm>
        <a:graphic>
          <a:graphicData uri="http://schemas.openxmlformats.org/drawingml/2006/table">
            <a:tbl>
              <a:tblPr firstRow="1" firstCol="1" bandRow="1"/>
              <a:tblGrid>
                <a:gridCol w="1676398">
                  <a:extLst>
                    <a:ext uri="{9D8B030D-6E8A-4147-A177-3AD203B41FA5}">
                      <a16:colId xmlns:a16="http://schemas.microsoft.com/office/drawing/2014/main" val="87264089"/>
                    </a:ext>
                  </a:extLst>
                </a:gridCol>
                <a:gridCol w="1903732">
                  <a:extLst>
                    <a:ext uri="{9D8B030D-6E8A-4147-A177-3AD203B41FA5}">
                      <a16:colId xmlns:a16="http://schemas.microsoft.com/office/drawing/2014/main" val="1746371012"/>
                    </a:ext>
                  </a:extLst>
                </a:gridCol>
              </a:tblGrid>
              <a:tr h="1666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b="1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Regulation</a:t>
                      </a:r>
                      <a:endParaRPr lang="en-CA" sz="1000" b="1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b="0" kern="100" dirty="0"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347422"/>
                  </a:ext>
                </a:extLst>
              </a:tr>
              <a:tr h="16668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Minimum Lot Area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898525" algn="l"/>
                        </a:tabLst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275 m</a:t>
                      </a:r>
                      <a:r>
                        <a:rPr lang="en-CA" sz="1000" kern="100" baseline="300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(2,960 ft</a:t>
                      </a:r>
                      <a:r>
                        <a:rPr lang="en-CA" sz="1000" kern="100" baseline="300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2944227"/>
                  </a:ext>
                </a:extLst>
              </a:tr>
              <a:tr h="16668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Minimum Lot Frontage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9 m (30 ft)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1337392"/>
                  </a:ext>
                </a:extLst>
              </a:tr>
              <a:tr h="16668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Minimum Lot Width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9 m (30 ft)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442248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1E16FC3-1476-7276-7460-2FB6CCDDBB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464804"/>
              </p:ext>
            </p:extLst>
          </p:nvPr>
        </p:nvGraphicFramePr>
        <p:xfrm>
          <a:off x="5457825" y="3035300"/>
          <a:ext cx="5937250" cy="1628780"/>
        </p:xfrm>
        <a:graphic>
          <a:graphicData uri="http://schemas.openxmlformats.org/drawingml/2006/table">
            <a:tbl>
              <a:tblPr firstRow="1" firstCol="1" bandRow="1"/>
              <a:tblGrid>
                <a:gridCol w="2790825">
                  <a:extLst>
                    <a:ext uri="{9D8B030D-6E8A-4147-A177-3AD203B41FA5}">
                      <a16:colId xmlns:a16="http://schemas.microsoft.com/office/drawing/2014/main" val="3606453373"/>
                    </a:ext>
                  </a:extLst>
                </a:gridCol>
                <a:gridCol w="1619885">
                  <a:extLst>
                    <a:ext uri="{9D8B030D-6E8A-4147-A177-3AD203B41FA5}">
                      <a16:colId xmlns:a16="http://schemas.microsoft.com/office/drawing/2014/main" val="1725055785"/>
                    </a:ext>
                  </a:extLst>
                </a:gridCol>
                <a:gridCol w="1526540">
                  <a:extLst>
                    <a:ext uri="{9D8B030D-6E8A-4147-A177-3AD203B41FA5}">
                      <a16:colId xmlns:a16="http://schemas.microsoft.com/office/drawing/2014/main" val="36270467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b="1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Regulation</a:t>
                      </a:r>
                      <a:endParaRPr lang="en-CA" sz="1000" b="1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b="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Principal Buildings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b="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Accessory Buildings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43011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Maximum Density (FAR)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3.0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2329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Maximum Lot Coverage  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Included in total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5965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Maximum Building Height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 m (66 ft)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 m (15 ft)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31514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Setback From: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29654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Front Lot Line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 m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33095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Rear Lot Line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 m (16.5 ft)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1.5 m (5 ft)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2293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Interior Side Lot Line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 m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1.5 m (5 ft)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940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Exterior Side Lot Line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4.5 m (15 ft)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4.5 m (15 ft)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2551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Lot Line Adjacent to a Residential Zone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4.5 m (15 ft)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000" kern="10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1.5 m (5 ft)</a:t>
                      </a:r>
                      <a:endParaRPr lang="en-CA" sz="1000" kern="100" dirty="0">
                        <a:effectLst/>
                        <a:latin typeface="Avenir Next LT Pro" panose="020B05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341173"/>
                  </a:ext>
                </a:extLst>
              </a:tr>
            </a:tbl>
          </a:graphicData>
        </a:graphic>
      </p:graphicFrame>
      <p:sp>
        <p:nvSpPr>
          <p:cNvPr id="14" name="Kicker">
            <a:extLst>
              <a:ext uri="{FF2B5EF4-FFF2-40B4-BE49-F238E27FC236}">
                <a16:creationId xmlns:a16="http://schemas.microsoft.com/office/drawing/2014/main" id="{C7EA6F08-F40C-BFC1-E239-25C707106634}"/>
              </a:ext>
            </a:extLst>
          </p:cNvPr>
          <p:cNvSpPr/>
          <p:nvPr/>
        </p:nvSpPr>
        <p:spPr>
          <a:xfrm>
            <a:off x="731520" y="512064"/>
            <a:ext cx="10728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kern="0" spc="400" dirty="0">
                <a:solidFill>
                  <a:srgbClr val="7B4CA0"/>
                </a:solidFill>
                <a:latin typeface="Segoe UI" pitchFamily="34" charset="0"/>
              </a:rPr>
              <a:t>NEW ZONE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itle 0">
            <a:extLst>
              <a:ext uri="{FF2B5EF4-FFF2-40B4-BE49-F238E27FC236}">
                <a16:creationId xmlns:a16="http://schemas.microsoft.com/office/drawing/2014/main" id="{A24A1E97-107D-F6CD-33F5-D6F06992138C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731520" y="865632"/>
            <a:ext cx="1072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733" b="1" dirty="0">
                <a:solidFill>
                  <a:srgbClr val="123A4F"/>
                </a:solidFill>
                <a:latin typeface="Segoe UI Semibold" pitchFamily="34" charset="0"/>
              </a:rPr>
              <a:t>Mixed-Use – Town Centre</a:t>
            </a:r>
            <a:endParaRPr lang="en-US" sz="3733" dirty="0"/>
          </a:p>
        </p:txBody>
      </p:sp>
    </p:spTree>
    <p:extLst>
      <p:ext uri="{BB962C8B-B14F-4D97-AF65-F5344CB8AC3E}">
        <p14:creationId xmlns:p14="http://schemas.microsoft.com/office/powerpoint/2010/main" val="351013654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1088</TotalTime>
  <Words>1924</Words>
  <Application>Microsoft Office PowerPoint</Application>
  <PresentationFormat>Widescreen</PresentationFormat>
  <Paragraphs>343</Paragraphs>
  <Slides>30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Aptos</vt:lpstr>
      <vt:lpstr>Arial</vt:lpstr>
      <vt:lpstr>Avenir Next LT Pro</vt:lpstr>
      <vt:lpstr>Calibri</vt:lpstr>
      <vt:lpstr>Lato</vt:lpstr>
      <vt:lpstr>Segoe UI</vt:lpstr>
      <vt:lpstr>Segoe UI Semibold</vt:lpstr>
      <vt:lpstr>Wingdings</vt:lpstr>
      <vt:lpstr>1_Office Theme</vt:lpstr>
      <vt:lpstr>Clearwater Zoning Bylaw Update</vt:lpstr>
      <vt:lpstr>Context &amp; Update</vt:lpstr>
      <vt:lpstr>Project Update</vt:lpstr>
      <vt:lpstr>Purpose of Today’s Discussion </vt:lpstr>
      <vt:lpstr>Mixed-Use Town Centre</vt:lpstr>
      <vt:lpstr>Mixed-Use – Town Centre</vt:lpstr>
      <vt:lpstr>Mixed-Use – Town Centre</vt:lpstr>
      <vt:lpstr>Mixed-Use – Town Centre</vt:lpstr>
      <vt:lpstr>Mixed-Use – Town Centre</vt:lpstr>
      <vt:lpstr>Mixed-Use – Town Centre</vt:lpstr>
      <vt:lpstr>Additional Dwelling Units (ADU’s)</vt:lpstr>
      <vt:lpstr>Additional Dwelling Units</vt:lpstr>
      <vt:lpstr>Additional Dwelling Units</vt:lpstr>
      <vt:lpstr>Additional Dwelling Units</vt:lpstr>
      <vt:lpstr>Additional Dwelling Units</vt:lpstr>
      <vt:lpstr>Additional Dwelling Units</vt:lpstr>
      <vt:lpstr>Short-Term Rentals</vt:lpstr>
      <vt:lpstr>Short-Term Rentals</vt:lpstr>
      <vt:lpstr>Short-Term Rentals</vt:lpstr>
      <vt:lpstr>Short-Term Rentals</vt:lpstr>
      <vt:lpstr>Short-Term Rentals</vt:lpstr>
      <vt:lpstr>Short-Term Rentals</vt:lpstr>
      <vt:lpstr>Short-Term Rentals</vt:lpstr>
      <vt:lpstr>Option</vt:lpstr>
      <vt:lpstr>Option</vt:lpstr>
      <vt:lpstr>Option</vt:lpstr>
      <vt:lpstr>Option</vt:lpstr>
      <vt:lpstr>Short-Term Rentals</vt:lpstr>
      <vt:lpstr>Short-Term Rentals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Brianne McCourt</dc:creator>
  <cp:lastModifiedBy>Brianne McCourt</cp:lastModifiedBy>
  <cp:revision>14</cp:revision>
  <cp:lastPrinted>2026-07-20T16:01:38Z</cp:lastPrinted>
  <dcterms:created xsi:type="dcterms:W3CDTF">2026-07-16T18:10:26Z</dcterms:created>
  <dcterms:modified xsi:type="dcterms:W3CDTF">2026-07-21T17:07:48Z</dcterms:modified>
</cp:coreProperties>
</file>